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0" r:id="rId1"/>
    <p:sldMasterId id="2147483672" r:id="rId2"/>
  </p:sldMasterIdLst>
  <p:notesMasterIdLst>
    <p:notesMasterId r:id="rId27"/>
  </p:notesMasterIdLst>
  <p:handoutMasterIdLst>
    <p:handoutMasterId r:id="rId28"/>
  </p:handoutMasterIdLst>
  <p:sldIdLst>
    <p:sldId id="257" r:id="rId3"/>
    <p:sldId id="311" r:id="rId4"/>
    <p:sldId id="312" r:id="rId5"/>
    <p:sldId id="313" r:id="rId6"/>
    <p:sldId id="314" r:id="rId7"/>
    <p:sldId id="315" r:id="rId8"/>
    <p:sldId id="316" r:id="rId9"/>
    <p:sldId id="317" r:id="rId10"/>
    <p:sldId id="318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307" r:id="rId23"/>
    <p:sldId id="308" r:id="rId24"/>
    <p:sldId id="309" r:id="rId25"/>
    <p:sldId id="275" r:id="rId26"/>
  </p:sldIdLst>
  <p:sldSz cx="9144000" cy="6858000" type="screen4x3"/>
  <p:notesSz cx="6854825" cy="9083675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2B4"/>
    <a:srgbClr val="35297D"/>
    <a:srgbClr val="00252E"/>
    <a:srgbClr val="FFFF9B"/>
    <a:srgbClr val="FFCC68"/>
    <a:srgbClr val="FFE59B"/>
    <a:srgbClr val="F6BF69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23" autoAdjust="0"/>
    <p:restoredTop sz="80330" autoAdjust="0"/>
  </p:normalViewPr>
  <p:slideViewPr>
    <p:cSldViewPr snapToGrid="0">
      <p:cViewPr varScale="1">
        <p:scale>
          <a:sx n="93" d="100"/>
          <a:sy n="93" d="100"/>
        </p:scale>
        <p:origin x="-2142" y="-102"/>
      </p:cViewPr>
      <p:guideLst>
        <p:guide orient="horz" pos="2736"/>
        <p:guide orient="horz" pos="864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1164"/>
    </p:cViewPr>
  </p:sorterViewPr>
  <p:notesViewPr>
    <p:cSldViewPr snapToGrid="0">
      <p:cViewPr varScale="1">
        <p:scale>
          <a:sx n="65" d="100"/>
          <a:sy n="65" d="100"/>
        </p:scale>
        <p:origin x="-2558" y="-77"/>
      </p:cViewPr>
      <p:guideLst>
        <p:guide orient="horz" pos="2861"/>
        <p:guide pos="215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0.xml"/><Relationship Id="rId13" Type="http://schemas.openxmlformats.org/officeDocument/2006/relationships/slide" Target="slides/slide15.xml"/><Relationship Id="rId18" Type="http://schemas.openxmlformats.org/officeDocument/2006/relationships/slide" Target="slides/slide20.xml"/><Relationship Id="rId3" Type="http://schemas.openxmlformats.org/officeDocument/2006/relationships/slide" Target="slides/slide5.xml"/><Relationship Id="rId7" Type="http://schemas.openxmlformats.org/officeDocument/2006/relationships/slide" Target="slides/slide9.xml"/><Relationship Id="rId12" Type="http://schemas.openxmlformats.org/officeDocument/2006/relationships/slide" Target="slides/slide14.xml"/><Relationship Id="rId17" Type="http://schemas.openxmlformats.org/officeDocument/2006/relationships/slide" Target="slides/slide19.xml"/><Relationship Id="rId2" Type="http://schemas.openxmlformats.org/officeDocument/2006/relationships/slide" Target="slides/slide4.xml"/><Relationship Id="rId16" Type="http://schemas.openxmlformats.org/officeDocument/2006/relationships/slide" Target="slides/slide18.xml"/><Relationship Id="rId20" Type="http://schemas.openxmlformats.org/officeDocument/2006/relationships/slide" Target="slides/slide22.xml"/><Relationship Id="rId1" Type="http://schemas.openxmlformats.org/officeDocument/2006/relationships/slide" Target="slides/slide2.xml"/><Relationship Id="rId6" Type="http://schemas.openxmlformats.org/officeDocument/2006/relationships/slide" Target="slides/slide8.xml"/><Relationship Id="rId11" Type="http://schemas.openxmlformats.org/officeDocument/2006/relationships/slide" Target="slides/slide13.xml"/><Relationship Id="rId5" Type="http://schemas.openxmlformats.org/officeDocument/2006/relationships/slide" Target="slides/slide7.xml"/><Relationship Id="rId15" Type="http://schemas.openxmlformats.org/officeDocument/2006/relationships/slide" Target="slides/slide17.xml"/><Relationship Id="rId10" Type="http://schemas.openxmlformats.org/officeDocument/2006/relationships/slide" Target="slides/slide12.xml"/><Relationship Id="rId19" Type="http://schemas.openxmlformats.org/officeDocument/2006/relationships/slide" Target="slides/slide21.xml"/><Relationship Id="rId4" Type="http://schemas.openxmlformats.org/officeDocument/2006/relationships/slide" Target="slides/slide6.xml"/><Relationship Id="rId9" Type="http://schemas.openxmlformats.org/officeDocument/2006/relationships/slide" Target="slides/slide11.xml"/><Relationship Id="rId14" Type="http://schemas.openxmlformats.org/officeDocument/2006/relationships/slide" Target="slides/slide1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55563" y="8764588"/>
            <a:ext cx="6710362" cy="33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4849" tIns="49756" rIns="94849" bIns="49756">
            <a:spAutoFit/>
          </a:bodyPr>
          <a:lstStyle>
            <a:lvl1pPr algn="l" defTabSz="606425">
              <a:tabLst>
                <a:tab pos="2366963" algn="l"/>
                <a:tab pos="4789488" algn="l"/>
              </a:tabLst>
              <a:defRPr sz="2400">
                <a:solidFill>
                  <a:schemeClr val="tx1"/>
                </a:solidFill>
                <a:latin typeface="Arial" charset="0"/>
              </a:defRPr>
            </a:lvl1pPr>
            <a:lvl2pPr marL="657225" indent="-184150" algn="l" defTabSz="606425">
              <a:tabLst>
                <a:tab pos="2366963" algn="l"/>
                <a:tab pos="4789488" algn="l"/>
              </a:tabLst>
              <a:defRPr sz="2400">
                <a:solidFill>
                  <a:schemeClr val="tx1"/>
                </a:solidFill>
                <a:latin typeface="Arial" charset="0"/>
              </a:defRPr>
            </a:lvl2pPr>
            <a:lvl3pPr marL="1366838" algn="l" defTabSz="606425">
              <a:tabLst>
                <a:tab pos="2366963" algn="l"/>
                <a:tab pos="4789488" algn="l"/>
              </a:tabLst>
              <a:defRPr sz="2400">
                <a:solidFill>
                  <a:schemeClr val="tx1"/>
                </a:solidFill>
                <a:latin typeface="Arial" charset="0"/>
              </a:defRPr>
            </a:lvl3pPr>
            <a:lvl4pPr marL="1485900" algn="l" defTabSz="606425">
              <a:tabLst>
                <a:tab pos="2366963" algn="l"/>
                <a:tab pos="4789488" algn="l"/>
              </a:tabLst>
              <a:defRPr sz="2400">
                <a:solidFill>
                  <a:schemeClr val="tx1"/>
                </a:solidFill>
                <a:latin typeface="Arial" charset="0"/>
              </a:defRPr>
            </a:lvl4pPr>
            <a:lvl5pPr marL="1892300" algn="l" defTabSz="606425">
              <a:tabLst>
                <a:tab pos="2366963" algn="l"/>
                <a:tab pos="4789488" algn="l"/>
              </a:tabLst>
              <a:defRPr sz="2400">
                <a:solidFill>
                  <a:schemeClr val="tx1"/>
                </a:solidFill>
                <a:latin typeface="Arial" charset="0"/>
              </a:defRPr>
            </a:lvl5pPr>
            <a:lvl6pPr marL="2349500" defTabSz="606425" eaLnBrk="0" fontAlgn="base" hangingPunct="0">
              <a:spcBef>
                <a:spcPct val="0"/>
              </a:spcBef>
              <a:spcAft>
                <a:spcPct val="0"/>
              </a:spcAft>
              <a:tabLst>
                <a:tab pos="2366963" algn="l"/>
                <a:tab pos="4789488" algn="l"/>
              </a:tabLst>
              <a:defRPr sz="2400">
                <a:solidFill>
                  <a:schemeClr val="tx1"/>
                </a:solidFill>
                <a:latin typeface="Arial" charset="0"/>
              </a:defRPr>
            </a:lvl6pPr>
            <a:lvl7pPr marL="2806700" defTabSz="606425" eaLnBrk="0" fontAlgn="base" hangingPunct="0">
              <a:spcBef>
                <a:spcPct val="0"/>
              </a:spcBef>
              <a:spcAft>
                <a:spcPct val="0"/>
              </a:spcAft>
              <a:tabLst>
                <a:tab pos="2366963" algn="l"/>
                <a:tab pos="4789488" algn="l"/>
              </a:tabLst>
              <a:defRPr sz="2400">
                <a:solidFill>
                  <a:schemeClr val="tx1"/>
                </a:solidFill>
                <a:latin typeface="Arial" charset="0"/>
              </a:defRPr>
            </a:lvl7pPr>
            <a:lvl8pPr marL="3263900" defTabSz="606425" eaLnBrk="0" fontAlgn="base" hangingPunct="0">
              <a:spcBef>
                <a:spcPct val="0"/>
              </a:spcBef>
              <a:spcAft>
                <a:spcPct val="0"/>
              </a:spcAft>
              <a:tabLst>
                <a:tab pos="2366963" algn="l"/>
                <a:tab pos="4789488" algn="l"/>
              </a:tabLst>
              <a:defRPr sz="2400">
                <a:solidFill>
                  <a:schemeClr val="tx1"/>
                </a:solidFill>
                <a:latin typeface="Arial" charset="0"/>
              </a:defRPr>
            </a:lvl8pPr>
            <a:lvl9pPr marL="3721100" defTabSz="606425" eaLnBrk="0" fontAlgn="base" hangingPunct="0">
              <a:spcBef>
                <a:spcPct val="0"/>
              </a:spcBef>
              <a:spcAft>
                <a:spcPct val="0"/>
              </a:spcAft>
              <a:tabLst>
                <a:tab pos="2366963" algn="l"/>
                <a:tab pos="4789488" algn="l"/>
              </a:tabLs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uk-UA" sz="800" b="1"/>
              <a:t>Copyright © 2001, Cisco Systems, Inc. All rights reserved. Printed in USA.</a:t>
            </a:r>
            <a:br>
              <a:rPr lang="en-US" altLang="uk-UA" sz="800" b="1"/>
            </a:br>
            <a:r>
              <a:rPr lang="en-US" altLang="uk-UA" sz="800" b="1"/>
              <a:t>Presentation_ID.scr</a:t>
            </a:r>
          </a:p>
        </p:txBody>
      </p:sp>
      <p:sp>
        <p:nvSpPr>
          <p:cNvPr id="3077" name="Line 5"/>
          <p:cNvSpPr>
            <a:spLocks noChangeShapeType="1"/>
          </p:cNvSpPr>
          <p:nvPr/>
        </p:nvSpPr>
        <p:spPr bwMode="auto">
          <a:xfrm>
            <a:off x="150813" y="8778875"/>
            <a:ext cx="655161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74132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04" name="Rectangle 8"/>
          <p:cNvSpPr>
            <a:spLocks noChangeArrowheads="1"/>
          </p:cNvSpPr>
          <p:nvPr/>
        </p:nvSpPr>
        <p:spPr bwMode="auto">
          <a:xfrm>
            <a:off x="6111875" y="8410575"/>
            <a:ext cx="439738" cy="209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uk-UA"/>
          </a:p>
        </p:txBody>
      </p:sp>
      <p:sp>
        <p:nvSpPr>
          <p:cNvPr id="183305" name="Rectangle 9"/>
          <p:cNvSpPr>
            <a:spLocks noChangeArrowheads="1"/>
          </p:cNvSpPr>
          <p:nvPr/>
        </p:nvSpPr>
        <p:spPr bwMode="auto">
          <a:xfrm>
            <a:off x="55563" y="8585200"/>
            <a:ext cx="2562225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3435" tIns="49014" rIns="93435" bIns="49014">
            <a:spAutoFit/>
          </a:bodyPr>
          <a:lstStyle>
            <a:lvl1pPr algn="l" defTabSz="596900">
              <a:tabLst>
                <a:tab pos="2332038" algn="l"/>
                <a:tab pos="471805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1pPr>
            <a:lvl2pPr marL="649288" indent="-184150" algn="l" defTabSz="596900">
              <a:tabLst>
                <a:tab pos="2332038" algn="l"/>
                <a:tab pos="471805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2pPr>
            <a:lvl3pPr marL="1346200" algn="l" defTabSz="596900">
              <a:tabLst>
                <a:tab pos="2332038" algn="l"/>
                <a:tab pos="471805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3pPr>
            <a:lvl4pPr marL="1463675" algn="l" defTabSz="596900">
              <a:tabLst>
                <a:tab pos="2332038" algn="l"/>
                <a:tab pos="471805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4pPr>
            <a:lvl5pPr marL="1865313" algn="l" defTabSz="596900">
              <a:tabLst>
                <a:tab pos="2332038" algn="l"/>
                <a:tab pos="471805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5pPr>
            <a:lvl6pPr marL="2322513" defTabSz="596900" eaLnBrk="0" fontAlgn="base" hangingPunct="0">
              <a:spcBef>
                <a:spcPct val="0"/>
              </a:spcBef>
              <a:spcAft>
                <a:spcPct val="0"/>
              </a:spcAft>
              <a:tabLst>
                <a:tab pos="2332038" algn="l"/>
                <a:tab pos="471805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6pPr>
            <a:lvl7pPr marL="2779713" defTabSz="596900" eaLnBrk="0" fontAlgn="base" hangingPunct="0">
              <a:spcBef>
                <a:spcPct val="0"/>
              </a:spcBef>
              <a:spcAft>
                <a:spcPct val="0"/>
              </a:spcAft>
              <a:tabLst>
                <a:tab pos="2332038" algn="l"/>
                <a:tab pos="471805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7pPr>
            <a:lvl8pPr marL="3236913" defTabSz="596900" eaLnBrk="0" fontAlgn="base" hangingPunct="0">
              <a:spcBef>
                <a:spcPct val="0"/>
              </a:spcBef>
              <a:spcAft>
                <a:spcPct val="0"/>
              </a:spcAft>
              <a:tabLst>
                <a:tab pos="2332038" algn="l"/>
                <a:tab pos="471805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8pPr>
            <a:lvl9pPr marL="3694113" defTabSz="596900" eaLnBrk="0" fontAlgn="base" hangingPunct="0">
              <a:spcBef>
                <a:spcPct val="0"/>
              </a:spcBef>
              <a:spcAft>
                <a:spcPct val="0"/>
              </a:spcAft>
              <a:tabLst>
                <a:tab pos="2332038" algn="l"/>
                <a:tab pos="4718050" algn="l"/>
              </a:tabLs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uk-UA" sz="800" b="1"/>
              <a:t>© 2001, Cisco Systems, Inc. All rights reserved.</a:t>
            </a:r>
          </a:p>
          <a:p>
            <a:pPr>
              <a:lnSpc>
                <a:spcPct val="100000"/>
              </a:lnSpc>
            </a:pPr>
            <a:r>
              <a:rPr lang="en-US" altLang="uk-UA" sz="800" b="1"/>
              <a:t>&lt;Title of Course (ACRO) vX.X&gt;</a:t>
            </a:r>
          </a:p>
        </p:txBody>
      </p:sp>
      <p:sp>
        <p:nvSpPr>
          <p:cNvPr id="183306" name="Line 10"/>
          <p:cNvSpPr>
            <a:spLocks noChangeShapeType="1"/>
          </p:cNvSpPr>
          <p:nvPr/>
        </p:nvSpPr>
        <p:spPr bwMode="auto">
          <a:xfrm>
            <a:off x="149225" y="8599488"/>
            <a:ext cx="650398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uk-UA"/>
          </a:p>
        </p:txBody>
      </p:sp>
      <p:sp>
        <p:nvSpPr>
          <p:cNvPr id="183307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797550" y="8480425"/>
            <a:ext cx="795338" cy="282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8380" tIns="0" rIns="18380" bIns="0" numCol="1" anchor="b" anchorCtr="0" compatLnSpc="1">
            <a:prstTxWarp prst="textNoShape">
              <a:avLst/>
            </a:prstTxWarp>
          </a:bodyPr>
          <a:lstStyle>
            <a:lvl1pPr algn="r" defTabSz="881063">
              <a:lnSpc>
                <a:spcPct val="100000"/>
              </a:lnSpc>
              <a:defRPr sz="800"/>
            </a:lvl1pPr>
          </a:lstStyle>
          <a:p>
            <a:fld id="{A1358AF6-DBD2-4D02-A9FE-53BB23A22FCF}" type="slidenum">
              <a:rPr lang="en-US" altLang="uk-UA"/>
              <a:pPr/>
              <a:t>‹#›</a:t>
            </a:fld>
            <a:endParaRPr lang="en-US" altLang="uk-UA"/>
          </a:p>
        </p:txBody>
      </p:sp>
      <p:sp>
        <p:nvSpPr>
          <p:cNvPr id="183308" name="Rectangle 1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5663" y="239713"/>
            <a:ext cx="5200650" cy="390048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83309" name="Rectangle 1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395288" y="4278313"/>
            <a:ext cx="5986462" cy="4154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435" tIns="49014" rIns="93435" bIns="490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uk-UA" smtClean="0"/>
              <a:t>Body Text</a:t>
            </a:r>
          </a:p>
          <a:p>
            <a:pPr lvl="1"/>
            <a:r>
              <a:rPr lang="en-US" altLang="uk-UA" smtClean="0"/>
              <a:t>Second Level</a:t>
            </a:r>
          </a:p>
          <a:p>
            <a:pPr lvl="2"/>
            <a:r>
              <a:rPr lang="en-US" altLang="uk-UA" smtClean="0"/>
              <a:t>Third Level</a:t>
            </a:r>
          </a:p>
          <a:p>
            <a:pPr lvl="3"/>
            <a:r>
              <a:rPr lang="en-US" altLang="uk-UA" smtClean="0"/>
              <a:t>Fourth Level</a:t>
            </a:r>
          </a:p>
          <a:p>
            <a:pPr lvl="4"/>
            <a:r>
              <a:rPr lang="en-US" altLang="uk-UA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893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2713" indent="-112713" algn="l" defTabSz="1020763" rtl="0" eaLnBrk="0" fontAlgn="base" hangingPunct="0">
      <a:lnSpc>
        <a:spcPct val="90000"/>
      </a:lnSpc>
      <a:spcBef>
        <a:spcPct val="40000"/>
      </a:spcBef>
      <a:spcAft>
        <a:spcPct val="0"/>
      </a:spcAft>
      <a:buSzPct val="100000"/>
      <a:buChar char="•"/>
      <a:defRPr sz="1400" kern="1200">
        <a:solidFill>
          <a:schemeClr val="tx1"/>
        </a:solidFill>
        <a:latin typeface="Arial" charset="0"/>
        <a:ea typeface="+mn-ea"/>
        <a:cs typeface="+mn-cs"/>
      </a:defRPr>
    </a:lvl1pPr>
    <a:lvl2pPr marL="482600" indent="-120650" algn="l" defTabSz="1020763" rtl="0" eaLnBrk="0" fontAlgn="base" hangingPunct="0">
      <a:lnSpc>
        <a:spcPct val="90000"/>
      </a:lnSpc>
      <a:spcBef>
        <a:spcPct val="40000"/>
      </a:spcBef>
      <a:spcAft>
        <a:spcPct val="0"/>
      </a:spcAft>
      <a:buSzPct val="100000"/>
      <a:buChar char="•"/>
      <a:defRPr sz="1400" kern="1200">
        <a:solidFill>
          <a:schemeClr val="tx1"/>
        </a:solidFill>
        <a:latin typeface="Arial" charset="0"/>
        <a:ea typeface="+mn-ea"/>
        <a:cs typeface="+mn-cs"/>
      </a:defRPr>
    </a:lvl2pPr>
    <a:lvl3pPr marL="966788" algn="l" defTabSz="1020763" rtl="0" eaLnBrk="0" fontAlgn="base" hangingPunct="0">
      <a:lnSpc>
        <a:spcPct val="90000"/>
      </a:lnSpc>
      <a:spcBef>
        <a:spcPct val="40000"/>
      </a:spcBef>
      <a:spcAft>
        <a:spcPct val="0"/>
      </a:spcAft>
      <a:buSzPct val="100000"/>
      <a:buChar char="•"/>
      <a:defRPr sz="1400" kern="1200">
        <a:solidFill>
          <a:schemeClr val="tx1"/>
        </a:solidFill>
        <a:latin typeface="Arial" charset="0"/>
        <a:ea typeface="+mn-ea"/>
        <a:cs typeface="+mn-cs"/>
      </a:defRPr>
    </a:lvl3pPr>
    <a:lvl4pPr marL="1449388" algn="l" defTabSz="1020763" rtl="0" eaLnBrk="0" fontAlgn="base" hangingPunct="0">
      <a:lnSpc>
        <a:spcPct val="90000"/>
      </a:lnSpc>
      <a:spcBef>
        <a:spcPct val="40000"/>
      </a:spcBef>
      <a:spcAft>
        <a:spcPct val="0"/>
      </a:spcAft>
      <a:buSzPct val="100000"/>
      <a:buChar char="•"/>
      <a:defRPr sz="1400" kern="1200">
        <a:solidFill>
          <a:schemeClr val="tx1"/>
        </a:solidFill>
        <a:latin typeface="Arial" charset="0"/>
        <a:ea typeface="+mn-ea"/>
        <a:cs typeface="+mn-cs"/>
      </a:defRPr>
    </a:lvl4pPr>
    <a:lvl5pPr marL="1931988" algn="l" defTabSz="1020763" rtl="0" eaLnBrk="0" fontAlgn="base" hangingPunct="0">
      <a:lnSpc>
        <a:spcPct val="90000"/>
      </a:lnSpc>
      <a:spcBef>
        <a:spcPct val="40000"/>
      </a:spcBef>
      <a:spcAft>
        <a:spcPct val="0"/>
      </a:spcAft>
      <a:buSzPct val="100000"/>
      <a:buChar char="•"/>
      <a:defRPr sz="1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5B127E1-A658-4EAC-825C-8DA6E78C9E85}" type="slidenum">
              <a:rPr lang="en-US" altLang="uk-UA"/>
              <a:pPr/>
              <a:t>1</a:t>
            </a:fld>
            <a:endParaRPr lang="en-US" altLang="uk-UA"/>
          </a:p>
        </p:txBody>
      </p:sp>
      <p:sp>
        <p:nvSpPr>
          <p:cNvPr id="1437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7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uk-UA" altLang="uk-UA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E35ECFE-8202-4570-9C5E-C91F7F8D8D39}" type="slidenum">
              <a:rPr lang="en-US" smtClean="0"/>
              <a:pPr/>
              <a:t>10</a:t>
            </a:fld>
            <a:endParaRPr lang="en-US" smtClean="0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9.1.4 Determining the Subnet Mask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9.1.4.1 Subnetting based on Host Requirements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9AFA47-320E-40E3-94DC-41622CD895B6}" type="slidenum">
              <a:rPr lang="en-US" smtClean="0"/>
              <a:pPr/>
              <a:t>11</a:t>
            </a:fld>
            <a:endParaRPr lang="en-US" smtClean="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9.1.4.2 Subnetting Network-Based Requirements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74E7A5-4A27-4ECC-B823-D77A9FF19D05}" type="slidenum">
              <a:rPr lang="en-US" smtClean="0"/>
              <a:pPr/>
              <a:t>12</a:t>
            </a:fld>
            <a:endParaRPr lang="en-US" smtClean="0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9.1.4.3 Subnetting to Meet Network Requirements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D48874-57F4-44EB-8ED5-C20A3094F7B9}" type="slidenum">
              <a:rPr lang="en-US" smtClean="0"/>
              <a:pPr/>
              <a:t>13</a:t>
            </a:fld>
            <a:endParaRPr lang="en-US" smtClean="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9.1.4.4 Subnetting to Meet Network Requirements (Cont)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57C4CC-1F81-47F9-B88F-FC9936A2B96A}" type="slidenum">
              <a:rPr lang="en-US" smtClean="0"/>
              <a:pPr/>
              <a:t>14</a:t>
            </a:fld>
            <a:endParaRPr lang="en-US" smtClean="0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9.1.5 Benefits of Variable Length Subnet Masking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9.1.5.1 </a:t>
            </a:r>
            <a:r>
              <a:rPr lang="en-US" smtClean="0">
                <a:cs typeface="Arial" charset="0"/>
              </a:rPr>
              <a:t>Traditional Subnetting Wastes Addresses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>
                <a:cs typeface="Arial" charset="0"/>
              </a:rPr>
              <a:t>9.1.5.2 Variable Length Subnet Mask (VLSM)</a:t>
            </a:r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20B502C-DEA6-496D-A41C-063BAF76B271}" type="slidenum">
              <a:rPr lang="en-US" smtClean="0"/>
              <a:pPr/>
              <a:t>15</a:t>
            </a:fld>
            <a:endParaRPr lang="en-US" smtClean="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9.1.4.2</a:t>
            </a:r>
            <a:r>
              <a:rPr lang="en-US" smtClean="0">
                <a:cs typeface="Arial" charset="0"/>
              </a:rPr>
              <a:t> Variable Length Subnet Masks (VLSM) </a:t>
            </a:r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DAC0D00-B420-4E24-B073-75DF0C946A66}" type="slidenum">
              <a:rPr lang="en-US" smtClean="0"/>
              <a:pPr/>
              <a:t>16</a:t>
            </a:fld>
            <a:endParaRPr lang="en-US" smtClean="0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9.1.5.3 </a:t>
            </a:r>
            <a:r>
              <a:rPr lang="en-US" smtClean="0">
                <a:cs typeface="Arial" charset="0"/>
              </a:rPr>
              <a:t>Basic VLSM</a:t>
            </a:r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B071649-2A8B-4B53-B645-B7CC2A424641}" type="slidenum">
              <a:rPr lang="en-US" smtClean="0"/>
              <a:pPr/>
              <a:t>17</a:t>
            </a:fld>
            <a:endParaRPr lang="en-US" smtClean="0"/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9.1.5.4 </a:t>
            </a:r>
            <a:r>
              <a:rPr lang="en-US" smtClean="0">
                <a:cs typeface="Arial" charset="0"/>
              </a:rPr>
              <a:t>VLSM in Practice</a:t>
            </a:r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882E92F-1292-44B4-80DE-6B4DB8324034}" type="slidenum">
              <a:rPr lang="en-US" smtClean="0"/>
              <a:pPr/>
              <a:t>18</a:t>
            </a:fld>
            <a:endParaRPr lang="en-US" smtClean="0"/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9.1.5.5 </a:t>
            </a:r>
            <a:r>
              <a:rPr lang="en-US" smtClean="0">
                <a:cs typeface="Arial" charset="0"/>
              </a:rPr>
              <a:t>VLSM Chart</a:t>
            </a:r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E97A94-E527-46D1-9B9F-4EB54D5FFE21}" type="slidenum">
              <a:rPr lang="en-US" smtClean="0"/>
              <a:pPr/>
              <a:t>19</a:t>
            </a:fld>
            <a:endParaRPr lang="en-US" smtClean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9.2 Addressing Schemes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9.2.1 Structured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9.2.1.1 Planning to Address the Network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9.2.1.2 Assigning Addresses to Devices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DBE9C86-8F91-408C-8823-75B6B5CDDFFE}" type="slidenum">
              <a:rPr lang="en-US" smtClean="0"/>
              <a:pPr/>
              <a:t>2</a:t>
            </a:fld>
            <a:endParaRPr lang="en-US" smtClean="0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 Subnetting an IPv4 Network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9.1.1 Network Segmentation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9.1.1.1 Reasons for Subnetting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9.1.1.2 Communication Between Subnets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0EE4111-8177-4940-9890-2358BF84EB83}" type="slidenum">
              <a:rPr lang="en-US" smtClean="0"/>
              <a:pPr/>
              <a:t>20</a:t>
            </a:fld>
            <a:endParaRPr lang="en-US" smtClean="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9.3 Design Considerations for IPv6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9.3.1 Subnetting an IPv6 Network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9.3.1.1 Subnetting Using the Subnet ID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C33212F-3BA2-4C68-A516-846EA0D2FE8A}" type="slidenum">
              <a:rPr lang="en-US" smtClean="0"/>
              <a:pPr/>
              <a:t>21</a:t>
            </a:fld>
            <a:endParaRPr lang="en-US" smtClean="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9.3.1.2 IPv6 Subnet Allocation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2E3548-4DF7-4458-8A28-716D19BC66C5}" type="slidenum">
              <a:rPr lang="en-US" smtClean="0"/>
              <a:pPr/>
              <a:t>22</a:t>
            </a:fld>
            <a:endParaRPr lang="en-US" smtClean="0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9.3.1.3 Subnetting into the Interface ID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5F77EF-9F5D-4805-BD17-79024BE7C85C}" type="slidenum">
              <a:rPr lang="en-US" smtClean="0"/>
              <a:pPr/>
              <a:t>23</a:t>
            </a:fld>
            <a:endParaRPr lang="en-US" smtClean="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n-US" b="1" smtClean="0"/>
              <a:t>Chapter 9 Summary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571AF86-CEF6-43E0-8CA0-7F7CDCEE4433}" type="slidenum">
              <a:rPr lang="en-US" altLang="uk-UA"/>
              <a:pPr/>
              <a:t>24</a:t>
            </a:fld>
            <a:endParaRPr lang="en-US" altLang="uk-UA"/>
          </a:p>
        </p:txBody>
      </p:sp>
      <p:sp>
        <p:nvSpPr>
          <p:cNvPr id="1474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uk-UA" altLang="uk-U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9.1.2  IP Subnetting is FUNdamental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9.1.2.1 The Plan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9.1.2.2 The Plan - Address Assignment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smtClean="0"/>
          </a:p>
        </p:txBody>
      </p:sp>
      <p:sp>
        <p:nvSpPr>
          <p:cNvPr id="3686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90000A5-D072-475F-932A-965CA0361D83}" type="slidenum">
              <a:rPr lang="en-US" smtClean="0"/>
              <a:pPr/>
              <a:t>3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D505F45-CB41-4E57-B034-356F914D4196}" type="slidenum">
              <a:rPr lang="en-US" smtClean="0"/>
              <a:pPr/>
              <a:t>4</a:t>
            </a:fld>
            <a:endParaRPr lang="en-US" smtClean="0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9.1.3 Subnetting an IPv4 Network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9.1.3.1 Basic Subnetting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smtClean="0"/>
          </a:p>
          <a:p>
            <a:pPr>
              <a:lnSpc>
                <a:spcPct val="80000"/>
              </a:lnSpc>
              <a:buFontTx/>
              <a:buNone/>
            </a:pPr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7F9632B-D415-4B22-A41C-D8D30044A1E2}" type="slidenum">
              <a:rPr lang="en-US" smtClean="0"/>
              <a:pPr/>
              <a:t>5</a:t>
            </a:fld>
            <a:endParaRPr lang="en-US" smtClean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9.1.3.2 Subnets in Use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95696F7-202F-47FA-A59E-4E39F289F6E3}" type="slidenum">
              <a:rPr lang="en-US" smtClean="0"/>
              <a:pPr/>
              <a:t>6</a:t>
            </a:fld>
            <a:endParaRPr lang="en-US" smtClean="0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9.1.3.3 Subnetting Formulas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26B99E5-9659-46DB-BD94-CEE73A147879}" type="slidenum">
              <a:rPr lang="en-US" smtClean="0"/>
              <a:pPr/>
              <a:t>7</a:t>
            </a:fld>
            <a:endParaRPr lang="en-US" smtClean="0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9.1.3.4 Creating 4 subnets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D3B567-8C46-4FE6-9447-CEEAB1203A08}" type="slidenum">
              <a:rPr lang="en-US" smtClean="0"/>
              <a:pPr/>
              <a:t>8</a:t>
            </a:fld>
            <a:endParaRPr lang="en-US" smtClean="0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9.1.3.5 Creating 8 subnets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EE956F-81D7-471C-A86D-5D07A74224D0}" type="slidenum">
              <a:rPr lang="en-US" smtClean="0"/>
              <a:pPr/>
              <a:t>9</a:t>
            </a:fld>
            <a:endParaRPr lang="en-US" smtClean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mtClean="0"/>
              <a:t>9.1.3.5 Creating 8 Subnets (continued)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442" name="Rectangle 2"/>
          <p:cNvSpPr>
            <a:spLocks noChangeArrowheads="1"/>
          </p:cNvSpPr>
          <p:nvPr/>
        </p:nvSpPr>
        <p:spPr bwMode="auto">
          <a:xfrm rot="16200000">
            <a:off x="3200400" y="-1570037"/>
            <a:ext cx="2743200" cy="9144000"/>
          </a:xfrm>
          <a:prstGeom prst="rect">
            <a:avLst/>
          </a:prstGeom>
          <a:solidFill>
            <a:srgbClr val="015F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rgbClr val="B2B2B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73025" tIns="36512" rIns="73025" bIns="36512" anchor="ctr"/>
          <a:lstStyle/>
          <a:p>
            <a:endParaRPr lang="uk-UA"/>
          </a:p>
        </p:txBody>
      </p:sp>
      <p:sp>
        <p:nvSpPr>
          <p:cNvPr id="957443" name="Rectangle 3"/>
          <p:cNvSpPr>
            <a:spLocks noChangeArrowheads="1"/>
          </p:cNvSpPr>
          <p:nvPr/>
        </p:nvSpPr>
        <p:spPr bwMode="auto">
          <a:xfrm>
            <a:off x="1150938" y="6672263"/>
            <a:ext cx="202247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99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2124" tIns="41061" rIns="82124" bIns="41061" anchor="b" anchorCtr="1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uk-UA" sz="700">
                <a:solidFill>
                  <a:srgbClr val="D3D3D3"/>
                </a:solidFill>
              </a:rPr>
              <a:t>© 2006 Cisco Systems, Inc. All rights reserved.</a:t>
            </a:r>
          </a:p>
        </p:txBody>
      </p:sp>
      <p:sp>
        <p:nvSpPr>
          <p:cNvPr id="957444" name="Rectangle 4"/>
          <p:cNvSpPr>
            <a:spLocks noChangeArrowheads="1"/>
          </p:cNvSpPr>
          <p:nvPr/>
        </p:nvSpPr>
        <p:spPr bwMode="auto">
          <a:xfrm>
            <a:off x="3400425" y="6672263"/>
            <a:ext cx="65087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2124" tIns="41061" rIns="82124" bIns="41061" anchor="b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altLang="uk-UA" sz="700">
                <a:solidFill>
                  <a:srgbClr val="D3D3D3"/>
                </a:solidFill>
              </a:rPr>
              <a:t>Cisco Public</a:t>
            </a:r>
          </a:p>
        </p:txBody>
      </p:sp>
      <p:sp>
        <p:nvSpPr>
          <p:cNvPr id="957445" name="Rectangle 5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99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2124" tIns="41061" rIns="82124" bIns="41061" anchor="b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uk-UA" sz="700">
                <a:solidFill>
                  <a:srgbClr val="D3D3D3"/>
                </a:solidFill>
              </a:rPr>
              <a:t>ITE I Chapter 6</a:t>
            </a:r>
          </a:p>
        </p:txBody>
      </p:sp>
      <p:sp>
        <p:nvSpPr>
          <p:cNvPr id="957446" name="Rectangle 6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2124" tIns="41061" rIns="82124" bIns="41061" anchor="b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lnSpc>
                <a:spcPct val="100000"/>
              </a:lnSpc>
            </a:pPr>
            <a:fld id="{2E7D0519-C52B-40C2-B434-6FEF709BE132}" type="slidenum">
              <a:rPr lang="en-US" altLang="uk-UA" sz="1000">
                <a:solidFill>
                  <a:srgbClr val="D3D3D3"/>
                </a:solidFill>
              </a:rPr>
              <a:pPr algn="r">
                <a:lnSpc>
                  <a:spcPct val="100000"/>
                </a:lnSpc>
              </a:pPr>
              <a:t>‹#›</a:t>
            </a:fld>
            <a:endParaRPr lang="en-US" altLang="uk-UA" sz="1000">
              <a:solidFill>
                <a:srgbClr val="D3D3D3"/>
              </a:solidFill>
            </a:endParaRPr>
          </a:p>
        </p:txBody>
      </p:sp>
      <p:grpSp>
        <p:nvGrpSpPr>
          <p:cNvPr id="957447" name="Group 7"/>
          <p:cNvGrpSpPr>
            <a:grpSpLocks/>
          </p:cNvGrpSpPr>
          <p:nvPr/>
        </p:nvGrpSpPr>
        <p:grpSpPr bwMode="auto">
          <a:xfrm>
            <a:off x="609600" y="525463"/>
            <a:ext cx="1447800" cy="769937"/>
            <a:chOff x="3272" y="1316"/>
            <a:chExt cx="1889" cy="1002"/>
          </a:xfrm>
        </p:grpSpPr>
        <p:sp>
          <p:nvSpPr>
            <p:cNvPr id="957448" name="AutoShape 8"/>
            <p:cNvSpPr>
              <a:spLocks noChangeAspect="1" noChangeArrowheads="1" noTextEdit="1"/>
            </p:cNvSpPr>
            <p:nvPr/>
          </p:nvSpPr>
          <p:spPr bwMode="auto">
            <a:xfrm>
              <a:off x="3272" y="1316"/>
              <a:ext cx="1889" cy="10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49" name="Rectangle 9"/>
            <p:cNvSpPr>
              <a:spLocks noChangeArrowheads="1"/>
            </p:cNvSpPr>
            <p:nvPr/>
          </p:nvSpPr>
          <p:spPr bwMode="auto">
            <a:xfrm>
              <a:off x="3803" y="1980"/>
              <a:ext cx="86" cy="325"/>
            </a:xfrm>
            <a:prstGeom prst="rect">
              <a:avLst/>
            </a:prstGeom>
            <a:solidFill>
              <a:srgbClr val="B2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0" name="Freeform 10"/>
            <p:cNvSpPr>
              <a:spLocks/>
            </p:cNvSpPr>
            <p:nvPr/>
          </p:nvSpPr>
          <p:spPr bwMode="auto">
            <a:xfrm>
              <a:off x="4304" y="1971"/>
              <a:ext cx="249" cy="343"/>
            </a:xfrm>
            <a:custGeom>
              <a:avLst/>
              <a:gdLst>
                <a:gd name="T0" fmla="*/ 58 w 58"/>
                <a:gd name="T1" fmla="*/ 24 h 80"/>
                <a:gd name="T2" fmla="*/ 42 w 58"/>
                <a:gd name="T3" fmla="*/ 20 h 80"/>
                <a:gd name="T4" fmla="*/ 21 w 58"/>
                <a:gd name="T5" fmla="*/ 40 h 80"/>
                <a:gd name="T6" fmla="*/ 42 w 58"/>
                <a:gd name="T7" fmla="*/ 60 h 80"/>
                <a:gd name="T8" fmla="*/ 58 w 58"/>
                <a:gd name="T9" fmla="*/ 56 h 80"/>
                <a:gd name="T10" fmla="*/ 58 w 58"/>
                <a:gd name="T11" fmla="*/ 77 h 80"/>
                <a:gd name="T12" fmla="*/ 41 w 58"/>
                <a:gd name="T13" fmla="*/ 80 h 80"/>
                <a:gd name="T14" fmla="*/ 0 w 58"/>
                <a:gd name="T15" fmla="*/ 40 h 80"/>
                <a:gd name="T16" fmla="*/ 41 w 58"/>
                <a:gd name="T17" fmla="*/ 0 h 80"/>
                <a:gd name="T18" fmla="*/ 58 w 58"/>
                <a:gd name="T19" fmla="*/ 3 h 80"/>
                <a:gd name="T20" fmla="*/ 58 w 58"/>
                <a:gd name="T21" fmla="*/ 2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8" y="23"/>
                    <a:pt x="51" y="20"/>
                    <a:pt x="42" y="20"/>
                  </a:cubicBezTo>
                  <a:cubicBezTo>
                    <a:pt x="30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1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1" y="0"/>
                  </a:cubicBezTo>
                  <a:cubicBezTo>
                    <a:pt x="50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B2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1" name="Freeform 11"/>
            <p:cNvSpPr>
              <a:spLocks/>
            </p:cNvSpPr>
            <p:nvPr/>
          </p:nvSpPr>
          <p:spPr bwMode="auto">
            <a:xfrm>
              <a:off x="3443" y="1971"/>
              <a:ext cx="249" cy="343"/>
            </a:xfrm>
            <a:custGeom>
              <a:avLst/>
              <a:gdLst>
                <a:gd name="T0" fmla="*/ 58 w 58"/>
                <a:gd name="T1" fmla="*/ 24 h 80"/>
                <a:gd name="T2" fmla="*/ 42 w 58"/>
                <a:gd name="T3" fmla="*/ 20 h 80"/>
                <a:gd name="T4" fmla="*/ 21 w 58"/>
                <a:gd name="T5" fmla="*/ 40 h 80"/>
                <a:gd name="T6" fmla="*/ 42 w 58"/>
                <a:gd name="T7" fmla="*/ 60 h 80"/>
                <a:gd name="T8" fmla="*/ 58 w 58"/>
                <a:gd name="T9" fmla="*/ 56 h 80"/>
                <a:gd name="T10" fmla="*/ 58 w 58"/>
                <a:gd name="T11" fmla="*/ 77 h 80"/>
                <a:gd name="T12" fmla="*/ 40 w 58"/>
                <a:gd name="T13" fmla="*/ 80 h 80"/>
                <a:gd name="T14" fmla="*/ 0 w 58"/>
                <a:gd name="T15" fmla="*/ 40 h 80"/>
                <a:gd name="T16" fmla="*/ 40 w 58"/>
                <a:gd name="T17" fmla="*/ 0 h 80"/>
                <a:gd name="T18" fmla="*/ 58 w 58"/>
                <a:gd name="T19" fmla="*/ 3 h 80"/>
                <a:gd name="T20" fmla="*/ 58 w 58"/>
                <a:gd name="T21" fmla="*/ 2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80">
                  <a:moveTo>
                    <a:pt x="58" y="24"/>
                  </a:moveTo>
                  <a:cubicBezTo>
                    <a:pt x="57" y="23"/>
                    <a:pt x="51" y="20"/>
                    <a:pt x="42" y="20"/>
                  </a:cubicBezTo>
                  <a:cubicBezTo>
                    <a:pt x="29" y="20"/>
                    <a:pt x="21" y="28"/>
                    <a:pt x="21" y="40"/>
                  </a:cubicBezTo>
                  <a:cubicBezTo>
                    <a:pt x="21" y="51"/>
                    <a:pt x="29" y="60"/>
                    <a:pt x="42" y="60"/>
                  </a:cubicBezTo>
                  <a:cubicBezTo>
                    <a:pt x="51" y="60"/>
                    <a:pt x="57" y="57"/>
                    <a:pt x="58" y="56"/>
                  </a:cubicBezTo>
                  <a:cubicBezTo>
                    <a:pt x="58" y="77"/>
                    <a:pt x="58" y="77"/>
                    <a:pt x="58" y="77"/>
                  </a:cubicBezTo>
                  <a:cubicBezTo>
                    <a:pt x="56" y="78"/>
                    <a:pt x="49" y="80"/>
                    <a:pt x="40" y="80"/>
                  </a:cubicBezTo>
                  <a:cubicBezTo>
                    <a:pt x="19" y="80"/>
                    <a:pt x="0" y="65"/>
                    <a:pt x="0" y="40"/>
                  </a:cubicBezTo>
                  <a:cubicBezTo>
                    <a:pt x="0" y="17"/>
                    <a:pt x="17" y="0"/>
                    <a:pt x="40" y="0"/>
                  </a:cubicBezTo>
                  <a:cubicBezTo>
                    <a:pt x="49" y="0"/>
                    <a:pt x="56" y="3"/>
                    <a:pt x="58" y="3"/>
                  </a:cubicBezTo>
                  <a:lnTo>
                    <a:pt x="58" y="24"/>
                  </a:lnTo>
                  <a:close/>
                </a:path>
              </a:pathLst>
            </a:custGeom>
            <a:solidFill>
              <a:srgbClr val="B2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2" name="Freeform 12"/>
            <p:cNvSpPr>
              <a:spLocks noEditPoints="1"/>
            </p:cNvSpPr>
            <p:nvPr/>
          </p:nvSpPr>
          <p:spPr bwMode="auto">
            <a:xfrm>
              <a:off x="4643" y="1971"/>
              <a:ext cx="342" cy="343"/>
            </a:xfrm>
            <a:custGeom>
              <a:avLst/>
              <a:gdLst>
                <a:gd name="T0" fmla="*/ 80 w 80"/>
                <a:gd name="T1" fmla="*/ 40 h 80"/>
                <a:gd name="T2" fmla="*/ 40 w 80"/>
                <a:gd name="T3" fmla="*/ 80 h 80"/>
                <a:gd name="T4" fmla="*/ 0 w 80"/>
                <a:gd name="T5" fmla="*/ 40 h 80"/>
                <a:gd name="T6" fmla="*/ 40 w 80"/>
                <a:gd name="T7" fmla="*/ 0 h 80"/>
                <a:gd name="T8" fmla="*/ 80 w 80"/>
                <a:gd name="T9" fmla="*/ 40 h 80"/>
                <a:gd name="T10" fmla="*/ 40 w 80"/>
                <a:gd name="T11" fmla="*/ 20 h 80"/>
                <a:gd name="T12" fmla="*/ 20 w 80"/>
                <a:gd name="T13" fmla="*/ 40 h 80"/>
                <a:gd name="T14" fmla="*/ 40 w 80"/>
                <a:gd name="T15" fmla="*/ 60 h 80"/>
                <a:gd name="T16" fmla="*/ 60 w 80"/>
                <a:gd name="T17" fmla="*/ 40 h 80"/>
                <a:gd name="T18" fmla="*/ 40 w 80"/>
                <a:gd name="T19" fmla="*/ 2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80">
                  <a:moveTo>
                    <a:pt x="80" y="40"/>
                  </a:moveTo>
                  <a:cubicBezTo>
                    <a:pt x="80" y="62"/>
                    <a:pt x="64" y="80"/>
                    <a:pt x="40" y="80"/>
                  </a:cubicBezTo>
                  <a:cubicBezTo>
                    <a:pt x="16" y="80"/>
                    <a:pt x="0" y="62"/>
                    <a:pt x="0" y="40"/>
                  </a:cubicBezTo>
                  <a:cubicBezTo>
                    <a:pt x="0" y="18"/>
                    <a:pt x="16" y="0"/>
                    <a:pt x="40" y="0"/>
                  </a:cubicBezTo>
                  <a:cubicBezTo>
                    <a:pt x="64" y="0"/>
                    <a:pt x="80" y="18"/>
                    <a:pt x="80" y="40"/>
                  </a:cubicBezTo>
                  <a:moveTo>
                    <a:pt x="40" y="20"/>
                  </a:moveTo>
                  <a:cubicBezTo>
                    <a:pt x="29" y="20"/>
                    <a:pt x="20" y="29"/>
                    <a:pt x="20" y="40"/>
                  </a:cubicBezTo>
                  <a:cubicBezTo>
                    <a:pt x="20" y="51"/>
                    <a:pt x="29" y="60"/>
                    <a:pt x="40" y="60"/>
                  </a:cubicBezTo>
                  <a:cubicBezTo>
                    <a:pt x="51" y="60"/>
                    <a:pt x="60" y="51"/>
                    <a:pt x="60" y="40"/>
                  </a:cubicBezTo>
                  <a:cubicBezTo>
                    <a:pt x="60" y="29"/>
                    <a:pt x="51" y="20"/>
                    <a:pt x="40" y="20"/>
                  </a:cubicBezTo>
                </a:path>
              </a:pathLst>
            </a:custGeom>
            <a:solidFill>
              <a:srgbClr val="B2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3" name="Freeform 13"/>
            <p:cNvSpPr>
              <a:spLocks/>
            </p:cNvSpPr>
            <p:nvPr/>
          </p:nvSpPr>
          <p:spPr bwMode="auto">
            <a:xfrm>
              <a:off x="4000" y="1971"/>
              <a:ext cx="223" cy="343"/>
            </a:xfrm>
            <a:custGeom>
              <a:avLst/>
              <a:gdLst>
                <a:gd name="T0" fmla="*/ 47 w 52"/>
                <a:gd name="T1" fmla="*/ 19 h 80"/>
                <a:gd name="T2" fmla="*/ 32 w 52"/>
                <a:gd name="T3" fmla="*/ 17 h 80"/>
                <a:gd name="T4" fmla="*/ 20 w 52"/>
                <a:gd name="T5" fmla="*/ 23 h 80"/>
                <a:gd name="T6" fmla="*/ 29 w 52"/>
                <a:gd name="T7" fmla="*/ 30 h 80"/>
                <a:gd name="T8" fmla="*/ 34 w 52"/>
                <a:gd name="T9" fmla="*/ 32 h 80"/>
                <a:gd name="T10" fmla="*/ 52 w 52"/>
                <a:gd name="T11" fmla="*/ 54 h 80"/>
                <a:gd name="T12" fmla="*/ 21 w 52"/>
                <a:gd name="T13" fmla="*/ 80 h 80"/>
                <a:gd name="T14" fmla="*/ 0 w 52"/>
                <a:gd name="T15" fmla="*/ 77 h 80"/>
                <a:gd name="T16" fmla="*/ 0 w 52"/>
                <a:gd name="T17" fmla="*/ 60 h 80"/>
                <a:gd name="T18" fmla="*/ 18 w 52"/>
                <a:gd name="T19" fmla="*/ 63 h 80"/>
                <a:gd name="T20" fmla="*/ 32 w 52"/>
                <a:gd name="T21" fmla="*/ 56 h 80"/>
                <a:gd name="T22" fmla="*/ 23 w 52"/>
                <a:gd name="T23" fmla="*/ 48 h 80"/>
                <a:gd name="T24" fmla="*/ 19 w 52"/>
                <a:gd name="T25" fmla="*/ 47 h 80"/>
                <a:gd name="T26" fmla="*/ 0 w 52"/>
                <a:gd name="T27" fmla="*/ 24 h 80"/>
                <a:gd name="T28" fmla="*/ 28 w 52"/>
                <a:gd name="T29" fmla="*/ 0 h 80"/>
                <a:gd name="T30" fmla="*/ 47 w 52"/>
                <a:gd name="T31" fmla="*/ 3 h 80"/>
                <a:gd name="T32" fmla="*/ 47 w 52"/>
                <a:gd name="T33" fmla="*/ 1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80">
                  <a:moveTo>
                    <a:pt x="47" y="19"/>
                  </a:moveTo>
                  <a:cubicBezTo>
                    <a:pt x="47" y="19"/>
                    <a:pt x="38" y="17"/>
                    <a:pt x="32" y="17"/>
                  </a:cubicBezTo>
                  <a:cubicBezTo>
                    <a:pt x="24" y="17"/>
                    <a:pt x="20" y="19"/>
                    <a:pt x="20" y="23"/>
                  </a:cubicBezTo>
                  <a:cubicBezTo>
                    <a:pt x="20" y="28"/>
                    <a:pt x="26" y="29"/>
                    <a:pt x="29" y="30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47" y="36"/>
                    <a:pt x="52" y="45"/>
                    <a:pt x="52" y="54"/>
                  </a:cubicBezTo>
                  <a:cubicBezTo>
                    <a:pt x="52" y="73"/>
                    <a:pt x="35" y="80"/>
                    <a:pt x="21" y="80"/>
                  </a:cubicBezTo>
                  <a:cubicBezTo>
                    <a:pt x="10" y="80"/>
                    <a:pt x="1" y="78"/>
                    <a:pt x="0" y="77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2" y="60"/>
                    <a:pt x="10" y="63"/>
                    <a:pt x="18" y="63"/>
                  </a:cubicBezTo>
                  <a:cubicBezTo>
                    <a:pt x="28" y="63"/>
                    <a:pt x="32" y="60"/>
                    <a:pt x="32" y="56"/>
                  </a:cubicBezTo>
                  <a:cubicBezTo>
                    <a:pt x="32" y="52"/>
                    <a:pt x="28" y="49"/>
                    <a:pt x="23" y="48"/>
                  </a:cubicBezTo>
                  <a:cubicBezTo>
                    <a:pt x="22" y="48"/>
                    <a:pt x="21" y="47"/>
                    <a:pt x="19" y="47"/>
                  </a:cubicBezTo>
                  <a:cubicBezTo>
                    <a:pt x="9" y="43"/>
                    <a:pt x="0" y="37"/>
                    <a:pt x="0" y="24"/>
                  </a:cubicBezTo>
                  <a:cubicBezTo>
                    <a:pt x="0" y="10"/>
                    <a:pt x="10" y="0"/>
                    <a:pt x="28" y="0"/>
                  </a:cubicBezTo>
                  <a:cubicBezTo>
                    <a:pt x="37" y="0"/>
                    <a:pt x="46" y="3"/>
                    <a:pt x="47" y="3"/>
                  </a:cubicBezTo>
                  <a:lnTo>
                    <a:pt x="47" y="19"/>
                  </a:lnTo>
                  <a:close/>
                </a:path>
              </a:pathLst>
            </a:custGeom>
            <a:solidFill>
              <a:srgbClr val="B2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4" name="Freeform 14"/>
            <p:cNvSpPr>
              <a:spLocks/>
            </p:cNvSpPr>
            <p:nvPr/>
          </p:nvSpPr>
          <p:spPr bwMode="auto">
            <a:xfrm>
              <a:off x="3272" y="1586"/>
              <a:ext cx="81" cy="167"/>
            </a:xfrm>
            <a:custGeom>
              <a:avLst/>
              <a:gdLst>
                <a:gd name="T0" fmla="*/ 19 w 19"/>
                <a:gd name="T1" fmla="*/ 10 h 39"/>
                <a:gd name="T2" fmla="*/ 10 w 19"/>
                <a:gd name="T3" fmla="*/ 0 h 39"/>
                <a:gd name="T4" fmla="*/ 0 w 19"/>
                <a:gd name="T5" fmla="*/ 10 h 39"/>
                <a:gd name="T6" fmla="*/ 0 w 19"/>
                <a:gd name="T7" fmla="*/ 30 h 39"/>
                <a:gd name="T8" fmla="*/ 10 w 19"/>
                <a:gd name="T9" fmla="*/ 39 h 39"/>
                <a:gd name="T10" fmla="*/ 19 w 19"/>
                <a:gd name="T11" fmla="*/ 30 h 39"/>
                <a:gd name="T12" fmla="*/ 19 w 19"/>
                <a:gd name="T13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10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0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5" name="Freeform 15"/>
            <p:cNvSpPr>
              <a:spLocks/>
            </p:cNvSpPr>
            <p:nvPr/>
          </p:nvSpPr>
          <p:spPr bwMode="auto">
            <a:xfrm>
              <a:off x="3499" y="1474"/>
              <a:ext cx="81" cy="279"/>
            </a:xfrm>
            <a:custGeom>
              <a:avLst/>
              <a:gdLst>
                <a:gd name="T0" fmla="*/ 19 w 19"/>
                <a:gd name="T1" fmla="*/ 9 h 65"/>
                <a:gd name="T2" fmla="*/ 9 w 19"/>
                <a:gd name="T3" fmla="*/ 0 h 65"/>
                <a:gd name="T4" fmla="*/ 0 w 19"/>
                <a:gd name="T5" fmla="*/ 9 h 65"/>
                <a:gd name="T6" fmla="*/ 0 w 19"/>
                <a:gd name="T7" fmla="*/ 56 h 65"/>
                <a:gd name="T8" fmla="*/ 9 w 19"/>
                <a:gd name="T9" fmla="*/ 65 h 65"/>
                <a:gd name="T10" fmla="*/ 19 w 19"/>
                <a:gd name="T11" fmla="*/ 56 h 65"/>
                <a:gd name="T12" fmla="*/ 19 w 19"/>
                <a:gd name="T13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4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4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0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6" name="Freeform 16"/>
            <p:cNvSpPr>
              <a:spLocks/>
            </p:cNvSpPr>
            <p:nvPr/>
          </p:nvSpPr>
          <p:spPr bwMode="auto">
            <a:xfrm>
              <a:off x="3722" y="1320"/>
              <a:ext cx="81" cy="514"/>
            </a:xfrm>
            <a:custGeom>
              <a:avLst/>
              <a:gdLst>
                <a:gd name="T0" fmla="*/ 19 w 19"/>
                <a:gd name="T1" fmla="*/ 9 h 120"/>
                <a:gd name="T2" fmla="*/ 10 w 19"/>
                <a:gd name="T3" fmla="*/ 0 h 120"/>
                <a:gd name="T4" fmla="*/ 0 w 19"/>
                <a:gd name="T5" fmla="*/ 9 h 120"/>
                <a:gd name="T6" fmla="*/ 0 w 19"/>
                <a:gd name="T7" fmla="*/ 111 h 120"/>
                <a:gd name="T8" fmla="*/ 10 w 19"/>
                <a:gd name="T9" fmla="*/ 120 h 120"/>
                <a:gd name="T10" fmla="*/ 19 w 19"/>
                <a:gd name="T11" fmla="*/ 111 h 120"/>
                <a:gd name="T12" fmla="*/ 19 w 19"/>
                <a:gd name="T13" fmla="*/ 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5" y="120"/>
                    <a:pt x="10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0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7" name="Freeform 17"/>
            <p:cNvSpPr>
              <a:spLocks/>
            </p:cNvSpPr>
            <p:nvPr/>
          </p:nvSpPr>
          <p:spPr bwMode="auto">
            <a:xfrm>
              <a:off x="3949" y="1474"/>
              <a:ext cx="81" cy="279"/>
            </a:xfrm>
            <a:custGeom>
              <a:avLst/>
              <a:gdLst>
                <a:gd name="T0" fmla="*/ 19 w 19"/>
                <a:gd name="T1" fmla="*/ 9 h 65"/>
                <a:gd name="T2" fmla="*/ 9 w 19"/>
                <a:gd name="T3" fmla="*/ 0 h 65"/>
                <a:gd name="T4" fmla="*/ 0 w 19"/>
                <a:gd name="T5" fmla="*/ 9 h 65"/>
                <a:gd name="T6" fmla="*/ 0 w 19"/>
                <a:gd name="T7" fmla="*/ 56 h 65"/>
                <a:gd name="T8" fmla="*/ 9 w 19"/>
                <a:gd name="T9" fmla="*/ 65 h 65"/>
                <a:gd name="T10" fmla="*/ 19 w 19"/>
                <a:gd name="T11" fmla="*/ 56 h 65"/>
                <a:gd name="T12" fmla="*/ 19 w 19"/>
                <a:gd name="T13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9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0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8" name="Freeform 18"/>
            <p:cNvSpPr>
              <a:spLocks/>
            </p:cNvSpPr>
            <p:nvPr/>
          </p:nvSpPr>
          <p:spPr bwMode="auto">
            <a:xfrm>
              <a:off x="4171" y="1586"/>
              <a:ext cx="86" cy="167"/>
            </a:xfrm>
            <a:custGeom>
              <a:avLst/>
              <a:gdLst>
                <a:gd name="T0" fmla="*/ 20 w 20"/>
                <a:gd name="T1" fmla="*/ 10 h 39"/>
                <a:gd name="T2" fmla="*/ 10 w 20"/>
                <a:gd name="T3" fmla="*/ 0 h 39"/>
                <a:gd name="T4" fmla="*/ 0 w 20"/>
                <a:gd name="T5" fmla="*/ 10 h 39"/>
                <a:gd name="T6" fmla="*/ 0 w 20"/>
                <a:gd name="T7" fmla="*/ 30 h 39"/>
                <a:gd name="T8" fmla="*/ 10 w 20"/>
                <a:gd name="T9" fmla="*/ 39 h 39"/>
                <a:gd name="T10" fmla="*/ 20 w 20"/>
                <a:gd name="T11" fmla="*/ 30 h 39"/>
                <a:gd name="T12" fmla="*/ 20 w 20"/>
                <a:gd name="T13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39">
                  <a:moveTo>
                    <a:pt x="20" y="10"/>
                  </a:moveTo>
                  <a:cubicBezTo>
                    <a:pt x="20" y="4"/>
                    <a:pt x="15" y="0"/>
                    <a:pt x="10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5" y="39"/>
                    <a:pt x="10" y="39"/>
                  </a:cubicBezTo>
                  <a:cubicBezTo>
                    <a:pt x="15" y="39"/>
                    <a:pt x="20" y="35"/>
                    <a:pt x="20" y="30"/>
                  </a:cubicBezTo>
                  <a:lnTo>
                    <a:pt x="20" y="10"/>
                  </a:lnTo>
                  <a:close/>
                </a:path>
              </a:pathLst>
            </a:custGeom>
            <a:solidFill>
              <a:srgbClr val="0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59" name="Freeform 19"/>
            <p:cNvSpPr>
              <a:spLocks/>
            </p:cNvSpPr>
            <p:nvPr/>
          </p:nvSpPr>
          <p:spPr bwMode="auto">
            <a:xfrm>
              <a:off x="4398" y="1474"/>
              <a:ext cx="82" cy="279"/>
            </a:xfrm>
            <a:custGeom>
              <a:avLst/>
              <a:gdLst>
                <a:gd name="T0" fmla="*/ 19 w 19"/>
                <a:gd name="T1" fmla="*/ 9 h 65"/>
                <a:gd name="T2" fmla="*/ 10 w 19"/>
                <a:gd name="T3" fmla="*/ 0 h 65"/>
                <a:gd name="T4" fmla="*/ 0 w 19"/>
                <a:gd name="T5" fmla="*/ 9 h 65"/>
                <a:gd name="T6" fmla="*/ 0 w 19"/>
                <a:gd name="T7" fmla="*/ 56 h 65"/>
                <a:gd name="T8" fmla="*/ 10 w 19"/>
                <a:gd name="T9" fmla="*/ 65 h 65"/>
                <a:gd name="T10" fmla="*/ 19 w 19"/>
                <a:gd name="T11" fmla="*/ 56 h 65"/>
                <a:gd name="T12" fmla="*/ 19 w 19"/>
                <a:gd name="T13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4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0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60" name="Freeform 20"/>
            <p:cNvSpPr>
              <a:spLocks/>
            </p:cNvSpPr>
            <p:nvPr/>
          </p:nvSpPr>
          <p:spPr bwMode="auto">
            <a:xfrm>
              <a:off x="4625" y="1320"/>
              <a:ext cx="82" cy="514"/>
            </a:xfrm>
            <a:custGeom>
              <a:avLst/>
              <a:gdLst>
                <a:gd name="T0" fmla="*/ 19 w 19"/>
                <a:gd name="T1" fmla="*/ 9 h 120"/>
                <a:gd name="T2" fmla="*/ 9 w 19"/>
                <a:gd name="T3" fmla="*/ 0 h 120"/>
                <a:gd name="T4" fmla="*/ 0 w 19"/>
                <a:gd name="T5" fmla="*/ 9 h 120"/>
                <a:gd name="T6" fmla="*/ 0 w 19"/>
                <a:gd name="T7" fmla="*/ 111 h 120"/>
                <a:gd name="T8" fmla="*/ 9 w 19"/>
                <a:gd name="T9" fmla="*/ 120 h 120"/>
                <a:gd name="T10" fmla="*/ 19 w 19"/>
                <a:gd name="T11" fmla="*/ 111 h 120"/>
                <a:gd name="T12" fmla="*/ 19 w 19"/>
                <a:gd name="T13" fmla="*/ 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0">
                  <a:moveTo>
                    <a:pt x="19" y="9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6"/>
                    <a:pt x="4" y="120"/>
                    <a:pt x="9" y="120"/>
                  </a:cubicBezTo>
                  <a:cubicBezTo>
                    <a:pt x="15" y="120"/>
                    <a:pt x="19" y="116"/>
                    <a:pt x="19" y="111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0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61" name="Freeform 21"/>
            <p:cNvSpPr>
              <a:spLocks/>
            </p:cNvSpPr>
            <p:nvPr/>
          </p:nvSpPr>
          <p:spPr bwMode="auto">
            <a:xfrm>
              <a:off x="4848" y="1474"/>
              <a:ext cx="82" cy="279"/>
            </a:xfrm>
            <a:custGeom>
              <a:avLst/>
              <a:gdLst>
                <a:gd name="T0" fmla="*/ 19 w 19"/>
                <a:gd name="T1" fmla="*/ 9 h 65"/>
                <a:gd name="T2" fmla="*/ 10 w 19"/>
                <a:gd name="T3" fmla="*/ 0 h 65"/>
                <a:gd name="T4" fmla="*/ 0 w 19"/>
                <a:gd name="T5" fmla="*/ 9 h 65"/>
                <a:gd name="T6" fmla="*/ 0 w 19"/>
                <a:gd name="T7" fmla="*/ 56 h 65"/>
                <a:gd name="T8" fmla="*/ 10 w 19"/>
                <a:gd name="T9" fmla="*/ 65 h 65"/>
                <a:gd name="T10" fmla="*/ 19 w 19"/>
                <a:gd name="T11" fmla="*/ 56 h 65"/>
                <a:gd name="T12" fmla="*/ 19 w 19"/>
                <a:gd name="T13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65">
                  <a:moveTo>
                    <a:pt x="19" y="9"/>
                  </a:moveTo>
                  <a:cubicBezTo>
                    <a:pt x="19" y="4"/>
                    <a:pt x="15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1"/>
                    <a:pt x="5" y="65"/>
                    <a:pt x="10" y="65"/>
                  </a:cubicBezTo>
                  <a:cubicBezTo>
                    <a:pt x="15" y="65"/>
                    <a:pt x="19" y="61"/>
                    <a:pt x="19" y="56"/>
                  </a:cubicBezTo>
                  <a:lnTo>
                    <a:pt x="19" y="9"/>
                  </a:lnTo>
                  <a:close/>
                </a:path>
              </a:pathLst>
            </a:custGeom>
            <a:solidFill>
              <a:srgbClr val="0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  <p:sp>
          <p:nvSpPr>
            <p:cNvPr id="957462" name="Freeform 22"/>
            <p:cNvSpPr>
              <a:spLocks/>
            </p:cNvSpPr>
            <p:nvPr/>
          </p:nvSpPr>
          <p:spPr bwMode="auto">
            <a:xfrm>
              <a:off x="5075" y="1586"/>
              <a:ext cx="82" cy="167"/>
            </a:xfrm>
            <a:custGeom>
              <a:avLst/>
              <a:gdLst>
                <a:gd name="T0" fmla="*/ 19 w 19"/>
                <a:gd name="T1" fmla="*/ 10 h 39"/>
                <a:gd name="T2" fmla="*/ 9 w 19"/>
                <a:gd name="T3" fmla="*/ 0 h 39"/>
                <a:gd name="T4" fmla="*/ 0 w 19"/>
                <a:gd name="T5" fmla="*/ 10 h 39"/>
                <a:gd name="T6" fmla="*/ 0 w 19"/>
                <a:gd name="T7" fmla="*/ 30 h 39"/>
                <a:gd name="T8" fmla="*/ 9 w 19"/>
                <a:gd name="T9" fmla="*/ 39 h 39"/>
                <a:gd name="T10" fmla="*/ 19 w 19"/>
                <a:gd name="T11" fmla="*/ 30 h 39"/>
                <a:gd name="T12" fmla="*/ 19 w 19"/>
                <a:gd name="T13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39">
                  <a:moveTo>
                    <a:pt x="19" y="10"/>
                  </a:moveTo>
                  <a:cubicBezTo>
                    <a:pt x="19" y="4"/>
                    <a:pt x="15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5"/>
                    <a:pt x="4" y="39"/>
                    <a:pt x="9" y="39"/>
                  </a:cubicBezTo>
                  <a:cubicBezTo>
                    <a:pt x="15" y="39"/>
                    <a:pt x="19" y="35"/>
                    <a:pt x="19" y="30"/>
                  </a:cubicBezTo>
                  <a:lnTo>
                    <a:pt x="19" y="10"/>
                  </a:lnTo>
                  <a:close/>
                </a:path>
              </a:pathLst>
            </a:custGeom>
            <a:solidFill>
              <a:srgbClr val="015F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uk-UA"/>
            </a:p>
          </p:txBody>
        </p:sp>
      </p:grpSp>
      <p:sp>
        <p:nvSpPr>
          <p:cNvPr id="957463" name="Rectangle 23"/>
          <p:cNvSpPr>
            <a:spLocks noGrp="1" noChangeArrowheads="1"/>
          </p:cNvSpPr>
          <p:nvPr>
            <p:ph type="ctrTitle"/>
          </p:nvPr>
        </p:nvSpPr>
        <p:spPr bwMode="white">
          <a:xfrm>
            <a:off x="650875" y="2676525"/>
            <a:ext cx="3768725" cy="830263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defRPr sz="3400" b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altLang="uk-UA" noProof="0" smtClean="0"/>
              <a:t>Click To Edit Master Title Style</a:t>
            </a:r>
          </a:p>
        </p:txBody>
      </p:sp>
      <p:sp>
        <p:nvSpPr>
          <p:cNvPr id="957464" name="Rectangle 24"/>
          <p:cNvSpPr>
            <a:spLocks noGrp="1" noChangeArrowheads="1"/>
          </p:cNvSpPr>
          <p:nvPr>
            <p:ph type="subTitle" idx="1"/>
          </p:nvPr>
        </p:nvSpPr>
        <p:spPr>
          <a:xfrm>
            <a:off x="650875" y="4733925"/>
            <a:ext cx="6940550" cy="4191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altLang="uk-UA" noProof="0" smtClean="0"/>
              <a:t>Click to Edit Master Subtitle Style</a:t>
            </a:r>
          </a:p>
        </p:txBody>
      </p:sp>
      <p:pic>
        <p:nvPicPr>
          <p:cNvPr id="957467" name="Picture 27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2663" y="1651000"/>
            <a:ext cx="3033712" cy="269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28784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65925" y="457200"/>
            <a:ext cx="2035175" cy="489585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55638" y="457200"/>
            <a:ext cx="5957887" cy="48958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23297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ru-RU" smtClean="0"/>
              <a:t>Образец подзаголовка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29656777"/>
      </p:ext>
    </p:extLst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08555984"/>
      </p:ext>
    </p:extLst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161779018"/>
      </p:ext>
    </p:extLst>
  </p:cSld>
  <p:clrMapOvr>
    <a:masterClrMapping/>
  </p:clrMapOvr>
  <p:transition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39763" y="3390900"/>
            <a:ext cx="3894137" cy="18557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86300" y="3390900"/>
            <a:ext cx="3894138" cy="18557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85327011"/>
      </p:ext>
    </p:extLst>
  </p:cSld>
  <p:clrMapOvr>
    <a:masterClrMapping/>
  </p:clrMapOvr>
  <p:transition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33276557"/>
      </p:ext>
    </p:extLst>
  </p:cSld>
  <p:clrMapOvr>
    <a:masterClrMapping/>
  </p:clrMapOvr>
  <p:transition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56071867"/>
      </p:ext>
    </p:extLst>
  </p:cSld>
  <p:clrMapOvr>
    <a:masterClrMapping/>
  </p:clrMapOvr>
  <p:transition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187753"/>
      </p:ext>
    </p:extLst>
  </p:cSld>
  <p:clrMapOvr>
    <a:masterClrMapping/>
  </p:clrMapOvr>
  <p:transition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334037605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309311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475686882"/>
      </p:ext>
    </p:extLst>
  </p:cSld>
  <p:clrMapOvr>
    <a:masterClrMapping/>
  </p:clrMapOvr>
  <p:transition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93021938"/>
      </p:ext>
    </p:extLst>
  </p:cSld>
  <p:clrMapOvr>
    <a:masterClrMapping/>
  </p:clrMapOvr>
  <p:transition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96063" y="1312863"/>
            <a:ext cx="1984375" cy="39338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39763" y="1312863"/>
            <a:ext cx="5803900" cy="39338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45279879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67953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55638" y="1781175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702175" y="1781175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36513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07405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03978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2417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523543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863220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4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55638" y="457200"/>
            <a:ext cx="8145462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uk-UA" smtClean="0"/>
              <a:t>Slide Title</a:t>
            </a:r>
          </a:p>
        </p:txBody>
      </p:sp>
      <p:sp>
        <p:nvSpPr>
          <p:cNvPr id="956420" name="Rectangle 4"/>
          <p:cNvSpPr>
            <a:spLocks noChangeArrowheads="1"/>
          </p:cNvSpPr>
          <p:nvPr/>
        </p:nvSpPr>
        <p:spPr bwMode="auto">
          <a:xfrm>
            <a:off x="0" y="0"/>
            <a:ext cx="9144000" cy="177800"/>
          </a:xfrm>
          <a:prstGeom prst="rect">
            <a:avLst/>
          </a:prstGeom>
          <a:solidFill>
            <a:srgbClr val="015F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uk-UA"/>
          </a:p>
        </p:txBody>
      </p:sp>
      <p:sp>
        <p:nvSpPr>
          <p:cNvPr id="956421" name="Rectangle 5"/>
          <p:cNvSpPr>
            <a:spLocks noChangeArrowheads="1"/>
          </p:cNvSpPr>
          <p:nvPr/>
        </p:nvSpPr>
        <p:spPr bwMode="auto">
          <a:xfrm>
            <a:off x="1150938" y="6672263"/>
            <a:ext cx="202247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99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2124" tIns="41061" rIns="82124" bIns="41061" anchor="b" anchorCtr="1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uk-UA" sz="700">
                <a:solidFill>
                  <a:srgbClr val="D3D3D3"/>
                </a:solidFill>
              </a:rPr>
              <a:t>© 2006 Cisco Systems, Inc. All rights reserved.</a:t>
            </a:r>
          </a:p>
        </p:txBody>
      </p:sp>
      <p:sp>
        <p:nvSpPr>
          <p:cNvPr id="956422" name="Rectangle 6"/>
          <p:cNvSpPr>
            <a:spLocks noChangeArrowheads="1"/>
          </p:cNvSpPr>
          <p:nvPr/>
        </p:nvSpPr>
        <p:spPr bwMode="auto">
          <a:xfrm>
            <a:off x="3400425" y="6672263"/>
            <a:ext cx="65087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2124" tIns="41061" rIns="82124" bIns="41061" anchor="b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altLang="uk-UA" sz="700">
                <a:solidFill>
                  <a:srgbClr val="D3D3D3"/>
                </a:solidFill>
              </a:rPr>
              <a:t>Cisco Public</a:t>
            </a:r>
          </a:p>
        </p:txBody>
      </p:sp>
      <p:sp>
        <p:nvSpPr>
          <p:cNvPr id="956423" name="Rectangle 7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99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2124" tIns="41061" rIns="82124" bIns="41061" anchor="b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uk-UA" sz="700">
                <a:solidFill>
                  <a:srgbClr val="D3D3D3"/>
                </a:solidFill>
              </a:rPr>
              <a:t>ITE 1 Chapter 6</a:t>
            </a:r>
          </a:p>
        </p:txBody>
      </p:sp>
      <p:sp>
        <p:nvSpPr>
          <p:cNvPr id="956424" name="Rectangle 8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2124" tIns="41061" rIns="82124" bIns="41061" anchor="b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lnSpc>
                <a:spcPct val="100000"/>
              </a:lnSpc>
            </a:pPr>
            <a:fld id="{66DE1783-9887-4BF7-8D63-306A43DB452F}" type="slidenum">
              <a:rPr lang="en-US" altLang="uk-UA" sz="1000">
                <a:solidFill>
                  <a:srgbClr val="D3D3D3"/>
                </a:solidFill>
              </a:rPr>
              <a:pPr algn="r">
                <a:lnSpc>
                  <a:spcPct val="100000"/>
                </a:lnSpc>
              </a:pPr>
              <a:t>‹#›</a:t>
            </a:fld>
            <a:endParaRPr lang="en-US" altLang="uk-UA" sz="1000">
              <a:solidFill>
                <a:srgbClr val="D3D3D3"/>
              </a:solidFill>
            </a:endParaRPr>
          </a:p>
        </p:txBody>
      </p:sp>
      <p:sp>
        <p:nvSpPr>
          <p:cNvPr id="956425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655638" y="1781175"/>
            <a:ext cx="7940675" cy="357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06774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uk-UA" smtClean="0"/>
              <a:t>Body Text</a:t>
            </a:r>
          </a:p>
          <a:p>
            <a:pPr lvl="1"/>
            <a:r>
              <a:rPr lang="en-US" altLang="uk-UA" smtClean="0"/>
              <a:t>Second Level</a:t>
            </a:r>
          </a:p>
          <a:p>
            <a:pPr lvl="2"/>
            <a:r>
              <a:rPr lang="en-US" altLang="uk-UA" smtClean="0"/>
              <a:t>Third Level</a:t>
            </a:r>
          </a:p>
          <a:p>
            <a:pPr lvl="3"/>
            <a:r>
              <a:rPr lang="en-US" altLang="uk-UA" smtClean="0"/>
              <a:t>Fourth Level</a:t>
            </a:r>
          </a:p>
          <a:p>
            <a:pPr lvl="4"/>
            <a:r>
              <a:rPr lang="en-US" altLang="uk-UA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iming>
    <p:tnLst>
      <p:par>
        <p:cTn id="1" dur="indefinite" restart="never" nodeType="tmRoot"/>
      </p:par>
    </p:tnLst>
  </p:timing>
  <p:txStyles>
    <p:titleStyle>
      <a:lvl1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chemeClr val="tx2"/>
        </a:buClr>
        <a:buSzPct val="100000"/>
        <a:buFont typeface="Wingdings" pitchFamily="2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746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3pPr>
      <a:lvl4pPr marL="125412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4pPr>
      <a:lvl5pPr marL="16049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5pPr>
      <a:lvl6pPr marL="20621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6pPr>
      <a:lvl7pPr marL="25193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7pPr>
      <a:lvl8pPr marL="29765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8pPr>
      <a:lvl9pPr marL="34337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490" name="Rectangle 2"/>
          <p:cNvSpPr>
            <a:spLocks noChangeArrowheads="1"/>
          </p:cNvSpPr>
          <p:nvPr/>
        </p:nvSpPr>
        <p:spPr bwMode="auto">
          <a:xfrm>
            <a:off x="0" y="0"/>
            <a:ext cx="9144000" cy="3144838"/>
          </a:xfrm>
          <a:prstGeom prst="rect">
            <a:avLst/>
          </a:prstGeom>
          <a:solidFill>
            <a:srgbClr val="015F8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969696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uk-UA"/>
          </a:p>
        </p:txBody>
      </p:sp>
      <p:sp>
        <p:nvSpPr>
          <p:cNvPr id="95949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39763" y="1312863"/>
            <a:ext cx="3551237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2124" tIns="41061" rIns="82124" bIns="4106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uk-UA" smtClean="0"/>
              <a:t>Segue and Q&amp;A</a:t>
            </a:r>
          </a:p>
        </p:txBody>
      </p:sp>
      <p:sp>
        <p:nvSpPr>
          <p:cNvPr id="959492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9763" y="3390900"/>
            <a:ext cx="7940675" cy="1855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uk-UA" smtClean="0"/>
              <a:t>Subtitle</a:t>
            </a:r>
          </a:p>
        </p:txBody>
      </p:sp>
      <p:sp>
        <p:nvSpPr>
          <p:cNvPr id="959493" name="Rectangle 5"/>
          <p:cNvSpPr>
            <a:spLocks noChangeArrowheads="1"/>
          </p:cNvSpPr>
          <p:nvPr/>
        </p:nvSpPr>
        <p:spPr bwMode="auto">
          <a:xfrm>
            <a:off x="1150938" y="6672263"/>
            <a:ext cx="202247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99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2124" tIns="41061" rIns="82124" bIns="41061" anchor="b" anchorCtr="1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uk-UA" sz="700">
                <a:solidFill>
                  <a:srgbClr val="D3D3D3"/>
                </a:solidFill>
              </a:rPr>
              <a:t>© 2006 Cisco Systems, Inc. All rights reserved.</a:t>
            </a:r>
          </a:p>
        </p:txBody>
      </p:sp>
      <p:sp>
        <p:nvSpPr>
          <p:cNvPr id="959494" name="Rectangle 6"/>
          <p:cNvSpPr>
            <a:spLocks noChangeArrowheads="1"/>
          </p:cNvSpPr>
          <p:nvPr/>
        </p:nvSpPr>
        <p:spPr bwMode="auto">
          <a:xfrm>
            <a:off x="3400425" y="6672263"/>
            <a:ext cx="65087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2124" tIns="41061" rIns="82124" bIns="41061" anchor="b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altLang="uk-UA" sz="700">
                <a:solidFill>
                  <a:srgbClr val="D3D3D3"/>
                </a:solidFill>
              </a:rPr>
              <a:t>Cisco Public</a:t>
            </a:r>
          </a:p>
        </p:txBody>
      </p:sp>
      <p:sp>
        <p:nvSpPr>
          <p:cNvPr id="959495" name="Rectangle 7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99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2124" tIns="41061" rIns="82124" bIns="41061" anchor="b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uk-UA" sz="700">
                <a:solidFill>
                  <a:srgbClr val="D3D3D3"/>
                </a:solidFill>
              </a:rPr>
              <a:t>BSCI Module 6</a:t>
            </a:r>
          </a:p>
        </p:txBody>
      </p:sp>
      <p:sp>
        <p:nvSpPr>
          <p:cNvPr id="959496" name="Rectangle 8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82124" tIns="41061" rIns="82124" bIns="41061" anchor="b">
            <a:spAutoFit/>
          </a:bodyPr>
          <a:lstStyle>
            <a:lvl1pPr algn="l" defTabSz="814388">
              <a:defRPr sz="2400">
                <a:solidFill>
                  <a:schemeClr val="tx1"/>
                </a:solidFill>
                <a:latin typeface="Arial" charset="0"/>
              </a:defRPr>
            </a:lvl1pPr>
            <a:lvl2pPr marL="406400" algn="l" defTabSz="814388">
              <a:defRPr sz="2400">
                <a:solidFill>
                  <a:schemeClr val="tx1"/>
                </a:solidFill>
                <a:latin typeface="Arial" charset="0"/>
              </a:defRPr>
            </a:lvl2pPr>
            <a:lvl3pPr marL="814388" algn="l" defTabSz="814388">
              <a:defRPr sz="2400">
                <a:solidFill>
                  <a:schemeClr val="tx1"/>
                </a:solidFill>
                <a:latin typeface="Arial" charset="0"/>
              </a:defRPr>
            </a:lvl3pPr>
            <a:lvl4pPr marL="1222375" algn="l" defTabSz="814388">
              <a:defRPr sz="2400">
                <a:solidFill>
                  <a:schemeClr val="tx1"/>
                </a:solidFill>
                <a:latin typeface="Arial" charset="0"/>
              </a:defRPr>
            </a:lvl4pPr>
            <a:lvl5pPr marL="1630363" algn="l" defTabSz="814388">
              <a:defRPr sz="2400">
                <a:solidFill>
                  <a:schemeClr val="tx1"/>
                </a:solidFill>
                <a:latin typeface="Arial" charset="0"/>
              </a:defRPr>
            </a:lvl5pPr>
            <a:lvl6pPr marL="20875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5447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0019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459163" defTabSz="8143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lnSpc>
                <a:spcPct val="100000"/>
              </a:lnSpc>
            </a:pPr>
            <a:fld id="{CCA607AE-C9AD-4B13-99E4-012B9C1C112C}" type="slidenum">
              <a:rPr lang="en-US" altLang="uk-UA" sz="1000">
                <a:solidFill>
                  <a:srgbClr val="D3D3D3"/>
                </a:solidFill>
              </a:rPr>
              <a:pPr algn="r">
                <a:lnSpc>
                  <a:spcPct val="100000"/>
                </a:lnSpc>
              </a:pPr>
              <a:t>‹#›</a:t>
            </a:fld>
            <a:endParaRPr lang="en-US" altLang="uk-UA" sz="1000">
              <a:solidFill>
                <a:srgbClr val="D3D3D3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ransition>
    <p:wipe dir="r"/>
  </p:transition>
  <p:timing>
    <p:tnLst>
      <p:par>
        <p:cTn id="1" dur="indefinite" restart="never" nodeType="tmRoot"/>
      </p:par>
    </p:tnLst>
  </p:timing>
  <p:txStyles>
    <p:titleStyle>
      <a:lvl1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FFFFFF"/>
          </a:solidFill>
          <a:latin typeface="+mj-lt"/>
          <a:ea typeface="+mj-ea"/>
          <a:cs typeface="+mj-cs"/>
        </a:defRPr>
      </a:lvl1pPr>
      <a:lvl2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FFFFFF"/>
          </a:solidFill>
          <a:latin typeface="Arial" charset="0"/>
        </a:defRPr>
      </a:lvl2pPr>
      <a:lvl3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FFFFFF"/>
          </a:solidFill>
          <a:latin typeface="Arial" charset="0"/>
        </a:defRPr>
      </a:lvl3pPr>
      <a:lvl4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FFFFFF"/>
          </a:solidFill>
          <a:latin typeface="Arial" charset="0"/>
        </a:defRPr>
      </a:lvl4pPr>
      <a:lvl5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FFFFFF"/>
          </a:solidFill>
          <a:latin typeface="Arial" charset="0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FFFFFF"/>
          </a:solidFill>
          <a:latin typeface="Arial" charset="0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FFFFFF"/>
          </a:solidFill>
          <a:latin typeface="Arial" charset="0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FFFFFF"/>
          </a:solidFill>
          <a:latin typeface="Arial" charset="0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FFFFFF"/>
          </a:solidFill>
          <a:latin typeface="Arial" charset="0"/>
        </a:defRPr>
      </a:lvl9pPr>
    </p:titleStyle>
    <p:bodyStyle>
      <a:lvl1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2000">
          <a:solidFill>
            <a:schemeClr val="bg2"/>
          </a:solidFill>
          <a:latin typeface="+mn-lt"/>
          <a:ea typeface="+mn-ea"/>
          <a:cs typeface="+mn-cs"/>
        </a:defRPr>
      </a:lvl1pPr>
      <a:lvl2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717171"/>
          </a:solidFill>
          <a:latin typeface="+mn-lt"/>
        </a:defRPr>
      </a:lvl2pPr>
      <a:lvl3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717171"/>
          </a:solidFill>
          <a:latin typeface="+mn-lt"/>
        </a:defRPr>
      </a:lvl3pPr>
      <a:lvl4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717171"/>
          </a:solidFill>
          <a:latin typeface="+mn-lt"/>
        </a:defRPr>
      </a:lvl4pPr>
      <a:lvl5pPr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717171"/>
          </a:solidFill>
          <a:latin typeface="+mn-lt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717171"/>
          </a:solidFill>
          <a:latin typeface="+mn-lt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717171"/>
          </a:solidFill>
          <a:latin typeface="+mn-lt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717171"/>
          </a:solidFill>
          <a:latin typeface="+mn-lt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000">
          <a:solidFill>
            <a:srgbClr val="717171"/>
          </a:solidFill>
          <a:latin typeface="+mn-lt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uk-UA" altLang="uk-UA" dirty="0" smtClean="0"/>
              <a:t>Організації </a:t>
            </a:r>
            <a:r>
              <a:rPr lang="uk-UA" altLang="uk-UA" dirty="0" err="1" smtClean="0"/>
              <a:t>підмереж</a:t>
            </a:r>
            <a:r>
              <a:rPr lang="uk-UA" altLang="uk-UA" dirty="0" smtClean="0"/>
              <a:t> </a:t>
            </a:r>
            <a:r>
              <a:rPr lang="en-US" altLang="uk-UA" dirty="0" smtClean="0"/>
              <a:t>IP-</a:t>
            </a:r>
            <a:r>
              <a:rPr lang="uk-UA" altLang="uk-UA" dirty="0" smtClean="0"/>
              <a:t>мережі Планування </a:t>
            </a:r>
            <a:r>
              <a:rPr lang="uk-UA" altLang="uk-UA" dirty="0"/>
              <a:t>адресного простору</a:t>
            </a:r>
            <a:endParaRPr lang="en-US" altLang="uk-UA" dirty="0"/>
          </a:p>
        </p:txBody>
      </p:sp>
      <p:sp>
        <p:nvSpPr>
          <p:cNvPr id="1436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55638" y="1506538"/>
            <a:ext cx="7940675" cy="5076825"/>
          </a:xfrm>
        </p:spPr>
        <p:txBody>
          <a:bodyPr/>
          <a:lstStyle/>
          <a:p>
            <a:pPr marL="231775" indent="-231775"/>
            <a:endParaRPr lang="uk-UA" altLang="uk-UA" dirty="0" smtClean="0"/>
          </a:p>
          <a:p>
            <a:pPr marL="231775" indent="-231775"/>
            <a:r>
              <a:rPr lang="uk-UA" altLang="uk-UA" dirty="0" smtClean="0"/>
              <a:t>Поділ </a:t>
            </a:r>
            <a:r>
              <a:rPr lang="uk-UA" altLang="uk-UA" dirty="0"/>
              <a:t>на </a:t>
            </a:r>
            <a:r>
              <a:rPr lang="uk-UA" altLang="uk-UA" dirty="0" err="1"/>
              <a:t>підмережі</a:t>
            </a:r>
            <a:r>
              <a:rPr lang="uk-UA" altLang="uk-UA" dirty="0"/>
              <a:t> з метою забезпечення ефективного використання адресного </a:t>
            </a:r>
            <a:r>
              <a:rPr lang="uk-UA" altLang="uk-UA" dirty="0" smtClean="0"/>
              <a:t>простору</a:t>
            </a:r>
            <a:endParaRPr lang="en-US" altLang="uk-UA" dirty="0" smtClean="0"/>
          </a:p>
          <a:p>
            <a:pPr marL="231775" indent="-231775"/>
            <a:r>
              <a:rPr lang="uk-UA" altLang="uk-UA" dirty="0" err="1" smtClean="0"/>
              <a:t>Підмережі</a:t>
            </a:r>
            <a:r>
              <a:rPr lang="uk-UA" altLang="uk-UA" dirty="0" smtClean="0"/>
              <a:t> в </a:t>
            </a:r>
            <a:r>
              <a:rPr lang="en-US" altLang="uk-UA" dirty="0" smtClean="0"/>
              <a:t>IPv4 </a:t>
            </a:r>
            <a:r>
              <a:rPr lang="uk-UA" altLang="uk-UA" dirty="0" smtClean="0"/>
              <a:t>мережі</a:t>
            </a:r>
            <a:endParaRPr lang="en-US" altLang="uk-UA" dirty="0"/>
          </a:p>
          <a:p>
            <a:pPr marL="231775" indent="-231775"/>
            <a:r>
              <a:rPr lang="ru-RU" altLang="uk-UA" dirty="0" err="1" smtClean="0"/>
              <a:t>Питання</a:t>
            </a:r>
            <a:r>
              <a:rPr lang="ru-RU" altLang="uk-UA" dirty="0" smtClean="0"/>
              <a:t> </a:t>
            </a:r>
            <a:r>
              <a:rPr lang="ru-RU" altLang="uk-UA" dirty="0" err="1" smtClean="0"/>
              <a:t>проектування</a:t>
            </a:r>
            <a:r>
              <a:rPr lang="ru-RU" altLang="uk-UA" dirty="0" smtClean="0"/>
              <a:t> IPv6 мереж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9238" y="396875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Determining the Subnet  Mask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dirty="0" smtClean="0">
                <a:cs typeface="Arial" pitchFamily="34" charset="0"/>
              </a:rPr>
              <a:t>Subnetting Based on Host Requirements</a:t>
            </a:r>
            <a:endParaRPr lang="en-US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13315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4732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  <a:buFont typeface="Wingdings" pitchFamily="2" charset="2"/>
              <a:buNone/>
              <a:defRPr/>
            </a:pPr>
            <a:r>
              <a:rPr lang="en-US" b="1" dirty="0" smtClean="0"/>
              <a:t>There are two considerations when planning subnets:</a:t>
            </a:r>
          </a:p>
          <a:p>
            <a:pPr marL="0" indent="0" eaLnBrk="1" hangingPunct="1">
              <a:lnSpc>
                <a:spcPct val="75000"/>
              </a:lnSpc>
              <a:defRPr/>
            </a:pPr>
            <a:r>
              <a:rPr lang="en-US" dirty="0" smtClean="0"/>
              <a:t> Number of Subnets required</a:t>
            </a:r>
          </a:p>
          <a:p>
            <a:pPr marL="0" indent="0" eaLnBrk="1" hangingPunct="1">
              <a:lnSpc>
                <a:spcPct val="75000"/>
              </a:lnSpc>
              <a:defRPr/>
            </a:pPr>
            <a:r>
              <a:rPr lang="en-US" dirty="0" smtClean="0"/>
              <a:t> Number of Host addresses required</a:t>
            </a:r>
          </a:p>
          <a:p>
            <a:pPr marL="0" indent="0" eaLnBrk="1" hangingPunct="1">
              <a:lnSpc>
                <a:spcPct val="75000"/>
              </a:lnSpc>
              <a:defRPr/>
            </a:pPr>
            <a:r>
              <a:rPr lang="en-US" dirty="0" smtClean="0"/>
              <a:t>Formula to determine number of useable hosts </a:t>
            </a:r>
          </a:p>
          <a:p>
            <a:pPr marL="338137" lvl="1" indent="0" eaLnBrk="1" hangingPunct="1">
              <a:lnSpc>
                <a:spcPct val="75000"/>
              </a:lnSpc>
              <a:defRPr/>
            </a:pPr>
            <a:r>
              <a:rPr lang="en-US" b="1" dirty="0" smtClean="0">
                <a:solidFill>
                  <a:srgbClr val="FF0000"/>
                </a:solidFill>
              </a:rPr>
              <a:t>			</a:t>
            </a:r>
            <a:r>
              <a:rPr lang="en-US" sz="2400" b="1" dirty="0" smtClean="0">
                <a:solidFill>
                  <a:srgbClr val="FF0000"/>
                </a:solidFill>
              </a:rPr>
              <a:t>2^n-2</a:t>
            </a:r>
          </a:p>
          <a:p>
            <a:pPr marL="338137" lvl="1" indent="0" eaLnBrk="1" hangingPunct="1">
              <a:lnSpc>
                <a:spcPct val="75000"/>
              </a:lnSpc>
              <a:defRPr/>
            </a:pPr>
            <a:r>
              <a:rPr lang="en-US" b="1" dirty="0" smtClean="0">
                <a:solidFill>
                  <a:srgbClr val="FF0000"/>
                </a:solidFill>
                <a:ea typeface="+mn-ea"/>
                <a:cs typeface="+mn-cs"/>
              </a:rPr>
              <a:t>2^n</a:t>
            </a:r>
            <a:r>
              <a:rPr lang="en-US" dirty="0" smtClean="0">
                <a:ea typeface="+mn-ea"/>
                <a:cs typeface="+mn-cs"/>
              </a:rPr>
              <a:t>  (where n is the number the number of host bits remaining) is used to calculate the number of hosts</a:t>
            </a:r>
          </a:p>
          <a:p>
            <a:pPr marL="338137" lvl="1" indent="0" eaLnBrk="1" hangingPunct="1">
              <a:lnSpc>
                <a:spcPct val="75000"/>
              </a:lnSpc>
              <a:defRPr/>
            </a:pPr>
            <a:r>
              <a:rPr lang="en-US" b="1" dirty="0" smtClean="0">
                <a:solidFill>
                  <a:srgbClr val="FF0000"/>
                </a:solidFill>
                <a:ea typeface="+mn-ea"/>
                <a:cs typeface="+mn-cs"/>
              </a:rPr>
              <a:t>-2  </a:t>
            </a:r>
            <a:r>
              <a:rPr lang="en-US" dirty="0" smtClean="0">
                <a:ea typeface="+mn-ea"/>
                <a:cs typeface="+mn-cs"/>
              </a:rPr>
              <a:t>Subnetwork ID and broadcast address cannot be used on each subnet </a:t>
            </a:r>
          </a:p>
          <a:p>
            <a:pPr marL="0" indent="0" eaLnBrk="1" hangingPunct="1">
              <a:lnSpc>
                <a:spcPct val="75000"/>
              </a:lnSpc>
              <a:buFont typeface="Wingdings" pitchFamily="2" charset="2"/>
              <a:buNone/>
              <a:defRPr/>
            </a:pPr>
            <a:endParaRPr lang="en-US" dirty="0" smtClean="0"/>
          </a:p>
          <a:p>
            <a:pPr marL="338137" lvl="1" indent="0" eaLnBrk="1" hangingPunct="1">
              <a:lnSpc>
                <a:spcPct val="75000"/>
              </a:lnSpc>
              <a:defRPr/>
            </a:pPr>
            <a:endParaRPr lang="en-US" dirty="0" smtClean="0">
              <a:ea typeface="+mn-ea"/>
              <a:cs typeface="+mn-cs"/>
            </a:endParaRPr>
          </a:p>
          <a:p>
            <a:pPr marL="0" indent="0" eaLnBrk="1" hangingPunct="1">
              <a:lnSpc>
                <a:spcPct val="75000"/>
              </a:lnSpc>
              <a:buFont typeface="Wingdings" pitchFamily="2" charset="2"/>
              <a:buNone/>
              <a:defRPr/>
            </a:pPr>
            <a:endParaRPr lang="en-US" dirty="0" smtClean="0"/>
          </a:p>
          <a:p>
            <a:pPr marL="0" indent="0" eaLnBrk="1" hangingPunct="1">
              <a:lnSpc>
                <a:spcPct val="75000"/>
              </a:lnSpc>
              <a:defRPr/>
            </a:pPr>
            <a:endParaRPr lang="en-US" altLang="ja-JP" dirty="0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  <a:defRPr/>
            </a:pPr>
            <a:endParaRPr lang="en-US" altLang="ja-JP" dirty="0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  <a:defRPr/>
            </a:pPr>
            <a:endParaRPr lang="en-US" altLang="ja-JP" dirty="0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  <a:defRPr/>
            </a:pPr>
            <a:endParaRPr lang="en-US" altLang="ja-JP" dirty="0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  <a:defRPr/>
            </a:pPr>
            <a:endParaRPr lang="en-US" altLang="ja-JP" dirty="0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  <a:defRPr/>
            </a:pPr>
            <a:endParaRPr lang="en-US" altLang="ja-JP" dirty="0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  <a:defRPr/>
            </a:pPr>
            <a:endParaRPr lang="en-US" altLang="ja-JP" dirty="0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  <a:defRPr/>
            </a:pPr>
            <a:endParaRPr lang="en-US" altLang="ja-JP" dirty="0" smtClean="0">
              <a:ea typeface="ＭＳ Ｐゴシック" pitchFamily="34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64216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9238" y="396875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Determining the Subnet  Mask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>
                <a:cs typeface="Arial" pitchFamily="34" charset="0"/>
              </a:rPr>
              <a:t>Subnetting Network-Based Requirements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17411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  <a:buFont typeface="Wingdings" pitchFamily="2" charset="2"/>
              <a:buNone/>
            </a:pPr>
            <a:r>
              <a:rPr lang="en-US" smtClean="0"/>
              <a:t>Calculate number of subnets 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Formula </a:t>
            </a:r>
            <a:r>
              <a:rPr lang="en-US" b="1" smtClean="0">
                <a:solidFill>
                  <a:srgbClr val="FF0000"/>
                </a:solidFill>
              </a:rPr>
              <a:t>2^n</a:t>
            </a:r>
            <a:r>
              <a:rPr lang="en-US" smtClean="0"/>
              <a:t> (where </a:t>
            </a:r>
            <a:r>
              <a:rPr lang="en-US" smtClean="0">
                <a:solidFill>
                  <a:srgbClr val="FF0000"/>
                </a:solidFill>
              </a:rPr>
              <a:t>n</a:t>
            </a:r>
            <a:r>
              <a:rPr lang="en-US" smtClean="0"/>
              <a:t> is the number of bits borrowed)</a:t>
            </a:r>
          </a:p>
        </p:txBody>
      </p:sp>
      <p:pic>
        <p:nvPicPr>
          <p:cNvPr id="17412" name="Picture 3"/>
          <p:cNvPicPr>
            <a:picLocks noChangeAspect="1" noChangeArrowheads="1"/>
          </p:cNvPicPr>
          <p:nvPr/>
        </p:nvPicPr>
        <p:blipFill>
          <a:blip r:embed="rId3" cstate="print"/>
          <a:srcRect l="42859" t="26277" r="14746" b="23264"/>
          <a:stretch>
            <a:fillRect/>
          </a:stretch>
        </p:blipFill>
        <p:spPr bwMode="auto">
          <a:xfrm>
            <a:off x="3643313" y="2540000"/>
            <a:ext cx="5283200" cy="35274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10" name="Rectangle 6"/>
          <p:cNvSpPr txBox="1">
            <a:spLocks noChangeArrowheads="1"/>
          </p:cNvSpPr>
          <p:nvPr/>
        </p:nvSpPr>
        <p:spPr bwMode="auto">
          <a:xfrm>
            <a:off x="585788" y="2359025"/>
            <a:ext cx="2825750" cy="29829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82124" tIns="41061" rIns="82124" bIns="41061"/>
          <a:lstStyle/>
          <a:p>
            <a:pPr algn="l" defTabSz="814388" eaLnBrk="1" hangingPunct="1">
              <a:lnSpc>
                <a:spcPct val="75000"/>
              </a:lnSpc>
              <a:spcBef>
                <a:spcPct val="50000"/>
              </a:spcBef>
              <a:buClr>
                <a:srgbClr val="708CA1"/>
              </a:buClr>
              <a:buFont typeface="Wingdings" pitchFamily="2" charset="2"/>
              <a:buChar char="§"/>
              <a:defRPr/>
            </a:pPr>
            <a:r>
              <a:rPr lang="en-US" altLang="ja-JP" kern="0" dirty="0">
                <a:latin typeface="+mn-lt"/>
                <a:ea typeface="ＭＳ Ｐゴシック" pitchFamily="34" charset="-128"/>
                <a:cs typeface="Arial" charset="0"/>
              </a:rPr>
              <a:t>Subnet needed for each department in graphic</a:t>
            </a:r>
          </a:p>
          <a:p>
            <a:pPr algn="l" defTabSz="814388" eaLnBrk="1" hangingPunct="1">
              <a:lnSpc>
                <a:spcPct val="75000"/>
              </a:lnSpc>
              <a:spcBef>
                <a:spcPct val="50000"/>
              </a:spcBef>
              <a:buClr>
                <a:srgbClr val="708CA1"/>
              </a:buClr>
              <a:buFont typeface="Wingdings" pitchFamily="2" charset="2"/>
              <a:buChar char="§"/>
              <a:defRPr/>
            </a:pPr>
            <a:endParaRPr lang="en-US" altLang="ja-JP" kern="0" dirty="0">
              <a:latin typeface="+mn-lt"/>
              <a:ea typeface="ＭＳ Ｐゴシック" pitchFamily="34" charset="-128"/>
              <a:cs typeface="Arial" charset="0"/>
            </a:endParaRPr>
          </a:p>
          <a:p>
            <a:pPr algn="l" defTabSz="814388" eaLnBrk="1" hangingPunct="1">
              <a:lnSpc>
                <a:spcPct val="75000"/>
              </a:lnSpc>
              <a:spcBef>
                <a:spcPct val="50000"/>
              </a:spcBef>
              <a:buClr>
                <a:srgbClr val="708CA1"/>
              </a:buClr>
              <a:buFont typeface="Wingdings" pitchFamily="2" charset="2"/>
              <a:buChar char="§"/>
              <a:defRPr/>
            </a:pPr>
            <a:endParaRPr lang="en-US" altLang="ja-JP" kern="0" dirty="0">
              <a:latin typeface="+mn-lt"/>
              <a:ea typeface="ＭＳ Ｐゴシック" pitchFamily="34" charset="-128"/>
              <a:cs typeface="Arial" charset="0"/>
            </a:endParaRPr>
          </a:p>
          <a:p>
            <a:pPr algn="l" defTabSz="814388" eaLnBrk="1" hangingPunct="1">
              <a:lnSpc>
                <a:spcPct val="75000"/>
              </a:lnSpc>
              <a:spcBef>
                <a:spcPct val="50000"/>
              </a:spcBef>
              <a:buClr>
                <a:srgbClr val="708CA1"/>
              </a:buClr>
              <a:buFont typeface="Wingdings" pitchFamily="2" charset="2"/>
              <a:buChar char="§"/>
              <a:defRPr/>
            </a:pPr>
            <a:endParaRPr lang="en-US" altLang="ja-JP" kern="0" dirty="0">
              <a:latin typeface="+mn-lt"/>
              <a:ea typeface="ＭＳ Ｐゴシック" pitchFamily="34" charset="-128"/>
              <a:cs typeface="Arial" charset="0"/>
            </a:endParaRPr>
          </a:p>
          <a:p>
            <a:pPr algn="l" defTabSz="814388" eaLnBrk="1" hangingPunct="1">
              <a:lnSpc>
                <a:spcPct val="75000"/>
              </a:lnSpc>
              <a:spcBef>
                <a:spcPct val="50000"/>
              </a:spcBef>
              <a:buClr>
                <a:srgbClr val="708CA1"/>
              </a:buClr>
              <a:buFont typeface="Wingdings" pitchFamily="2" charset="2"/>
              <a:buChar char="§"/>
              <a:defRPr/>
            </a:pPr>
            <a:endParaRPr lang="en-US" altLang="ja-JP" kern="0" dirty="0">
              <a:latin typeface="+mn-lt"/>
              <a:ea typeface="ＭＳ Ｐゴシック" pitchFamily="34" charset="-128"/>
              <a:cs typeface="Arial" charset="0"/>
            </a:endParaRPr>
          </a:p>
          <a:p>
            <a:pPr algn="l" defTabSz="814388" eaLnBrk="1" hangingPunct="1">
              <a:lnSpc>
                <a:spcPct val="75000"/>
              </a:lnSpc>
              <a:spcBef>
                <a:spcPct val="50000"/>
              </a:spcBef>
              <a:buClr>
                <a:srgbClr val="708CA1"/>
              </a:buClr>
              <a:buFont typeface="Wingdings" pitchFamily="2" charset="2"/>
              <a:buChar char="§"/>
              <a:defRPr/>
            </a:pPr>
            <a:endParaRPr lang="en-US" altLang="ja-JP" kern="0" dirty="0">
              <a:latin typeface="+mn-lt"/>
              <a:ea typeface="ＭＳ Ｐゴシック" pitchFamily="34" charset="-128"/>
              <a:cs typeface="Arial" charset="0"/>
            </a:endParaRPr>
          </a:p>
          <a:p>
            <a:pPr algn="l" defTabSz="814388" eaLnBrk="1" hangingPunct="1">
              <a:lnSpc>
                <a:spcPct val="75000"/>
              </a:lnSpc>
              <a:spcBef>
                <a:spcPct val="50000"/>
              </a:spcBef>
              <a:buClr>
                <a:srgbClr val="708CA1"/>
              </a:buClr>
              <a:buFont typeface="Wingdings" pitchFamily="2" charset="2"/>
              <a:buChar char="§"/>
              <a:defRPr/>
            </a:pPr>
            <a:endParaRPr lang="en-US" altLang="ja-JP" kern="0" dirty="0">
              <a:latin typeface="+mn-lt"/>
              <a:ea typeface="ＭＳ Ｐゴシック" pitchFamily="34" charset="-128"/>
              <a:cs typeface="Arial" charset="0"/>
            </a:endParaRPr>
          </a:p>
          <a:p>
            <a:pPr algn="l" defTabSz="814388" eaLnBrk="1" hangingPunct="1">
              <a:lnSpc>
                <a:spcPct val="75000"/>
              </a:lnSpc>
              <a:spcBef>
                <a:spcPct val="50000"/>
              </a:spcBef>
              <a:buClr>
                <a:srgbClr val="708CA1"/>
              </a:buClr>
              <a:buFont typeface="Wingdings" pitchFamily="2" charset="2"/>
              <a:buChar char="§"/>
              <a:defRPr/>
            </a:pPr>
            <a:endParaRPr lang="en-US" altLang="ja-JP" kern="0" dirty="0">
              <a:latin typeface="+mn-lt"/>
              <a:ea typeface="ＭＳ Ｐゴシック" pitchFamily="34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53343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9238" y="396875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Determining the Subnet  Mask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>
                <a:cs typeface="Arial" pitchFamily="34" charset="0"/>
              </a:rPr>
              <a:t>Subnetting To Meet Network Requirements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18435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It is important to balance the number of subnets needed and the number of hosts required for the largest subnet. 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 Design the addressing scheme to accommodate the maximum number of hosts for each subnet. </a:t>
            </a:r>
          </a:p>
          <a:p>
            <a:pPr marL="0" indent="0" eaLnBrk="1" hangingPunct="1">
              <a:lnSpc>
                <a:spcPts val="1300"/>
              </a:lnSpc>
            </a:pPr>
            <a:r>
              <a:rPr lang="en-US" altLang="ja-JP" smtClean="0">
                <a:ea typeface="ＭＳ Ｐゴシック" pitchFamily="34" charset="-128"/>
              </a:rPr>
              <a:t>Allow for growth in </a:t>
            </a:r>
          </a:p>
          <a:p>
            <a:pPr marL="0" indent="0" eaLnBrk="1" hangingPunct="1">
              <a:lnSpc>
                <a:spcPts val="1300"/>
              </a:lnSpc>
              <a:buFont typeface="Wingdings" pitchFamily="2" charset="2"/>
              <a:buNone/>
            </a:pPr>
            <a:r>
              <a:rPr lang="en-US" altLang="ja-JP" smtClean="0">
                <a:ea typeface="ＭＳ Ｐゴシック" pitchFamily="34" charset="-128"/>
              </a:rPr>
              <a:t>each subnet.</a:t>
            </a:r>
            <a:endParaRPr lang="en-US" altLang="ja-JP" smtClean="0">
              <a:ea typeface="ＭＳ Ｐゴシック" pitchFamily="34" charset="-128"/>
              <a:cs typeface="Arial" charset="0"/>
            </a:endParaRPr>
          </a:p>
        </p:txBody>
      </p:sp>
      <p:pic>
        <p:nvPicPr>
          <p:cNvPr id="18436" name="Picture 5"/>
          <p:cNvPicPr>
            <a:picLocks noChangeAspect="1" noChangeArrowheads="1"/>
          </p:cNvPicPr>
          <p:nvPr/>
        </p:nvPicPr>
        <p:blipFill>
          <a:blip r:embed="rId3" cstate="print"/>
          <a:srcRect l="38087" t="34325" r="28445" b="14880"/>
          <a:stretch>
            <a:fillRect/>
          </a:stretch>
        </p:blipFill>
        <p:spPr bwMode="auto">
          <a:xfrm>
            <a:off x="3846513" y="2786063"/>
            <a:ext cx="4354512" cy="37163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06370160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9238" y="396875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Determining the Subnet  Mask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400" dirty="0" smtClean="0">
                <a:cs typeface="Arial" pitchFamily="34" charset="0"/>
              </a:rPr>
              <a:t>Subnetting To Meet Network Requirements (cont)</a:t>
            </a:r>
            <a:endParaRPr lang="en-US" sz="24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pic>
        <p:nvPicPr>
          <p:cNvPr id="19459" name="Picture 2"/>
          <p:cNvPicPr>
            <a:picLocks noChangeAspect="1" noChangeArrowheads="1"/>
          </p:cNvPicPr>
          <p:nvPr/>
        </p:nvPicPr>
        <p:blipFill>
          <a:blip r:embed="rId3" cstate="print"/>
          <a:srcRect l="33020" t="27579" r="29723" b="26587"/>
          <a:stretch>
            <a:fillRect/>
          </a:stretch>
        </p:blipFill>
        <p:spPr bwMode="auto">
          <a:xfrm>
            <a:off x="1103313" y="1458913"/>
            <a:ext cx="6589712" cy="50434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9937694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9238" y="396875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Benefits of Variable Length Subnet Masking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>
                <a:cs typeface="Arial" pitchFamily="34" charset="0"/>
              </a:rPr>
              <a:t>Traditional Subnetting Wastes Addresses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20483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Traditional subnetting - same number of addresses is allocated for each subnet.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altLang="ja-JP" smtClean="0">
                <a:ea typeface="ＭＳ Ｐゴシック" pitchFamily="34" charset="-128"/>
                <a:cs typeface="Arial" charset="0"/>
              </a:rPr>
              <a:t>Subnets that require fewer addresses have unused (wasted) addresses. For example, WAN links only need 2 addresses</a:t>
            </a:r>
            <a:r>
              <a:rPr lang="nb-NO" altLang="ja-JP" smtClean="0">
                <a:ea typeface="ＭＳ Ｐゴシック" pitchFamily="34" charset="-128"/>
              </a:rPr>
              <a:t>.</a:t>
            </a:r>
            <a:endParaRPr lang="nb-NO" smtClean="0"/>
          </a:p>
          <a:p>
            <a:pPr marL="0" indent="0" eaLnBrk="1" hangingPunct="1">
              <a:lnSpc>
                <a:spcPct val="75000"/>
              </a:lnSpc>
            </a:pPr>
            <a:r>
              <a:rPr lang="nb-NO" smtClean="0"/>
              <a:t>Variable Length Subnet Mask (VLSM) or subnetting a subnet provides more efficient use of addresses.</a:t>
            </a:r>
            <a:endParaRPr lang="en-US" altLang="ja-JP" smtClean="0">
              <a:ea typeface="ＭＳ Ｐゴシック" pitchFamily="34" charset="-128"/>
            </a:endParaRPr>
          </a:p>
          <a:p>
            <a:pPr marL="0" indent="0" eaLnBrk="1" hangingPunct="1">
              <a:lnSpc>
                <a:spcPct val="75000"/>
              </a:lnSpc>
              <a:buFont typeface="Wingdings" pitchFamily="2" charset="2"/>
              <a:buNone/>
            </a:pPr>
            <a:endParaRPr lang="en-US" altLang="ja-JP" smtClean="0">
              <a:ea typeface="ＭＳ Ｐゴシック" pitchFamily="34" charset="-128"/>
            </a:endParaRPr>
          </a:p>
        </p:txBody>
      </p:sp>
      <p:pic>
        <p:nvPicPr>
          <p:cNvPr id="20484" name="Picture 2"/>
          <p:cNvPicPr>
            <a:picLocks noChangeAspect="1" noChangeArrowheads="1"/>
          </p:cNvPicPr>
          <p:nvPr/>
        </p:nvPicPr>
        <p:blipFill>
          <a:blip r:embed="rId3" cstate="print"/>
          <a:srcRect l="40717" t="26984" r="32622" b="25198"/>
          <a:stretch>
            <a:fillRect/>
          </a:stretch>
        </p:blipFill>
        <p:spPr bwMode="auto">
          <a:xfrm>
            <a:off x="1204913" y="3990975"/>
            <a:ext cx="2144712" cy="21637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pic>
        <p:nvPicPr>
          <p:cNvPr id="20485" name="Picture 3"/>
          <p:cNvPicPr>
            <a:picLocks noChangeAspect="1" noChangeArrowheads="1"/>
          </p:cNvPicPr>
          <p:nvPr/>
        </p:nvPicPr>
        <p:blipFill>
          <a:blip r:embed="rId4" cstate="print"/>
          <a:srcRect l="37283" t="26935" r="32486" b="25446"/>
          <a:stretch>
            <a:fillRect/>
          </a:stretch>
        </p:blipFill>
        <p:spPr bwMode="auto">
          <a:xfrm>
            <a:off x="4789488" y="3883025"/>
            <a:ext cx="2568575" cy="22748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709582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77813" y="382588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Benefits of Variable Length Subnet Masking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>
                <a:cs typeface="Arial" pitchFamily="34" charset="0"/>
              </a:rPr>
              <a:t>Variable Length Subnet Masks (VLSM)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21507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VLSM allows a network space to be divided in unequal parts.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Subnet mask will vary depending on how many bits have been borrowed for a particular subnet.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Network is first subnetted, and then the subnets are subnetted again.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altLang="ja-JP" smtClean="0">
                <a:ea typeface="ＭＳ Ｐゴシック" pitchFamily="34" charset="-128"/>
              </a:rPr>
              <a:t>Process repeated as necessary to create subnets of various sizes.</a:t>
            </a: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39561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77813" y="382588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Benefits of Variable Length Subnet Masking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>
                <a:cs typeface="Arial" pitchFamily="34" charset="0"/>
              </a:rPr>
              <a:t>Basic VLSM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22531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</p:txBody>
      </p:sp>
      <p:pic>
        <p:nvPicPr>
          <p:cNvPr id="22532" name="Picture 2"/>
          <p:cNvPicPr>
            <a:picLocks noChangeAspect="1" noChangeArrowheads="1"/>
          </p:cNvPicPr>
          <p:nvPr/>
        </p:nvPicPr>
        <p:blipFill>
          <a:blip r:embed="rId3" cstate="print"/>
          <a:srcRect l="43951" t="28967" r="13435" b="19246"/>
          <a:stretch>
            <a:fillRect/>
          </a:stretch>
        </p:blipFill>
        <p:spPr bwMode="auto">
          <a:xfrm>
            <a:off x="1160463" y="1509713"/>
            <a:ext cx="6721475" cy="45910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7025930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77813" y="382588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Benefits of Variable Length Subnet Masking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>
                <a:cs typeface="Arial" pitchFamily="34" charset="0"/>
              </a:rPr>
              <a:t>VLSM in Practice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23555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Using VLSM subnets, the LAN and WAN segments in example below can be addressed with minimum waste.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 Each LANs will be assigned a subnet with /27 mask.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altLang="ja-JP" smtClean="0">
                <a:ea typeface="ＭＳ Ｐゴシック" pitchFamily="34" charset="-128"/>
              </a:rPr>
              <a:t>Each WAN link will be assigned a subnet with /30 mask.</a:t>
            </a: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</p:txBody>
      </p:sp>
      <p:pic>
        <p:nvPicPr>
          <p:cNvPr id="23556" name="Picture 2"/>
          <p:cNvPicPr>
            <a:picLocks noChangeAspect="1" noChangeArrowheads="1"/>
          </p:cNvPicPr>
          <p:nvPr/>
        </p:nvPicPr>
        <p:blipFill>
          <a:blip r:embed="rId3" cstate="print"/>
          <a:srcRect l="38152" t="24207" r="24702" b="39285"/>
          <a:stretch>
            <a:fillRect/>
          </a:stretch>
        </p:blipFill>
        <p:spPr bwMode="auto">
          <a:xfrm>
            <a:off x="1524000" y="2946400"/>
            <a:ext cx="5907088" cy="32639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671213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77813" y="382588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Benefits of Variable Length Subnet Masking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>
                <a:cs typeface="Arial" pitchFamily="34" charset="0"/>
              </a:rPr>
              <a:t>VLSM Chart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pic>
        <p:nvPicPr>
          <p:cNvPr id="2457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 l="33295" t="25352" r="24808" b="23615"/>
          <a:stretch>
            <a:fillRect/>
          </a:stretch>
        </p:blipFill>
        <p:spPr>
          <a:xfrm>
            <a:off x="1684338" y="1422400"/>
            <a:ext cx="6124575" cy="4194175"/>
          </a:xfrm>
          <a:noFill/>
        </p:spPr>
      </p:pic>
      <p:sp>
        <p:nvSpPr>
          <p:cNvPr id="24580" name="Rectangle 5"/>
          <p:cNvSpPr>
            <a:spLocks noChangeArrowheads="1"/>
          </p:cNvSpPr>
          <p:nvPr/>
        </p:nvSpPr>
        <p:spPr bwMode="auto">
          <a:xfrm>
            <a:off x="7170738" y="1379538"/>
            <a:ext cx="711200" cy="124777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 wrap="none" lIns="82124" tIns="41061" rIns="82124" bIns="41061" anchor="ctr">
            <a:spAutoFit/>
          </a:bodyPr>
          <a:lstStyle/>
          <a:p>
            <a:pPr defTabSz="814388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23505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77813" y="382588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Structured Design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>
                <a:cs typeface="Arial" pitchFamily="34" charset="0"/>
              </a:rPr>
              <a:t>Planning to Address the Network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25603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2779713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  <a:buFont typeface="Wingdings" pitchFamily="2" charset="2"/>
              <a:buNone/>
            </a:pPr>
            <a:r>
              <a:rPr lang="en-US" smtClean="0"/>
              <a:t>Allocation of network addresses should be planned and documented for the purposes of: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Preventing duplication of addresses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Providing and controlling access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smtClean="0"/>
              <a:t>Monitoring security and performance</a:t>
            </a:r>
          </a:p>
          <a:p>
            <a:pPr marL="0" indent="0" eaLnBrk="1" hangingPunct="1">
              <a:lnSpc>
                <a:spcPct val="75000"/>
              </a:lnSpc>
              <a:buFont typeface="Wingdings" pitchFamily="2" charset="2"/>
              <a:buNone/>
            </a:pPr>
            <a:r>
              <a:rPr lang="en-US" smtClean="0"/>
              <a:t>Addresses for Clients - usually dynamically assigned using Dynamic Host Configuration Protocol (DHCP)</a:t>
            </a:r>
          </a:p>
        </p:txBody>
      </p:sp>
      <p:pic>
        <p:nvPicPr>
          <p:cNvPr id="25604" name="Picture 2"/>
          <p:cNvPicPr>
            <a:picLocks noChangeAspect="1" noChangeArrowheads="1"/>
          </p:cNvPicPr>
          <p:nvPr/>
        </p:nvPicPr>
        <p:blipFill>
          <a:blip r:embed="rId3" cstate="print"/>
          <a:srcRect l="35585" t="36508" r="32288" b="38095"/>
          <a:stretch>
            <a:fillRect/>
          </a:stretch>
        </p:blipFill>
        <p:spPr bwMode="auto">
          <a:xfrm>
            <a:off x="2598738" y="4122738"/>
            <a:ext cx="5194300" cy="217646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25605" name="TextBox 5"/>
          <p:cNvSpPr txBox="1">
            <a:spLocks noChangeArrowheads="1"/>
          </p:cNvSpPr>
          <p:nvPr/>
        </p:nvSpPr>
        <p:spPr bwMode="auto">
          <a:xfrm>
            <a:off x="957263" y="4498975"/>
            <a:ext cx="2003425" cy="55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en-US" sz="1600"/>
              <a:t>Sample Network Addressing Plan</a:t>
            </a:r>
          </a:p>
        </p:txBody>
      </p:sp>
    </p:spTree>
    <p:extLst>
      <p:ext uri="{BB962C8B-B14F-4D97-AF65-F5344CB8AC3E}">
        <p14:creationId xmlns:p14="http://schemas.microsoft.com/office/powerpoint/2010/main" val="283405026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9725" y="492125"/>
            <a:ext cx="8145463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Network Segmentation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Reasons for Subnetting</a:t>
            </a:r>
            <a:endParaRPr lang="en-US" dirty="0" smtClean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644525" y="1552575"/>
            <a:ext cx="8204200" cy="5000625"/>
          </a:xfrm>
        </p:spPr>
        <p:txBody>
          <a:bodyPr/>
          <a:lstStyle/>
          <a:p>
            <a:pPr eaLnBrk="1" hangingPunct="1">
              <a:lnSpc>
                <a:spcPct val="75000"/>
              </a:lnSpc>
              <a:buFont typeface="Wingdings" pitchFamily="2" charset="2"/>
              <a:buNone/>
            </a:pPr>
            <a:r>
              <a:rPr lang="en-US" sz="2000" b="1" smtClean="0"/>
              <a:t>Large networks need to be segmented into smaller sub-networks, creating smaller groups of devices and services in order to</a:t>
            </a:r>
            <a:r>
              <a:rPr lang="en-US" sz="2000" smtClean="0"/>
              <a:t>:</a:t>
            </a:r>
          </a:p>
          <a:p>
            <a:pPr eaLnBrk="1" hangingPunct="1">
              <a:lnSpc>
                <a:spcPct val="75000"/>
              </a:lnSpc>
            </a:pPr>
            <a:r>
              <a:rPr lang="en-US" sz="2000" smtClean="0"/>
              <a:t>Control traffic by containing broadcast traffic within subnetwork </a:t>
            </a:r>
          </a:p>
          <a:p>
            <a:pPr eaLnBrk="1" hangingPunct="1">
              <a:lnSpc>
                <a:spcPct val="75000"/>
              </a:lnSpc>
            </a:pPr>
            <a:r>
              <a:rPr lang="en-US" sz="2000" smtClean="0"/>
              <a:t>Reduce overall network traffic and improve network performance</a:t>
            </a:r>
            <a:endParaRPr lang="en-US" sz="1600" smtClean="0"/>
          </a:p>
          <a:p>
            <a:pPr eaLnBrk="1" hangingPunct="1">
              <a:lnSpc>
                <a:spcPct val="75000"/>
              </a:lnSpc>
              <a:buFont typeface="Wingdings" pitchFamily="2" charset="2"/>
              <a:buNone/>
            </a:pPr>
            <a:r>
              <a:rPr lang="en-US" sz="2000" b="1" smtClean="0"/>
              <a:t>Subnetting</a:t>
            </a:r>
            <a:r>
              <a:rPr lang="en-US" sz="2000" smtClean="0"/>
              <a:t> - process of segmenting a network into multiple smaller network spaces called subnetworks or </a:t>
            </a:r>
            <a:r>
              <a:rPr lang="en-US" sz="2000" b="1" smtClean="0"/>
              <a:t>Subnets.</a:t>
            </a:r>
          </a:p>
          <a:p>
            <a:pPr eaLnBrk="1" hangingPunct="1">
              <a:lnSpc>
                <a:spcPct val="75000"/>
              </a:lnSpc>
              <a:buFont typeface="Wingdings" pitchFamily="2" charset="2"/>
              <a:buNone/>
            </a:pPr>
            <a:endParaRPr lang="en-US" sz="2000" b="1" smtClean="0"/>
          </a:p>
          <a:p>
            <a:pPr eaLnBrk="1" hangingPunct="1">
              <a:lnSpc>
                <a:spcPct val="75000"/>
              </a:lnSpc>
              <a:buFont typeface="Wingdings" pitchFamily="2" charset="2"/>
              <a:buNone/>
            </a:pPr>
            <a:r>
              <a:rPr lang="en-US" sz="2000" b="1" smtClean="0"/>
              <a:t>Communication Between Subnets</a:t>
            </a:r>
          </a:p>
          <a:p>
            <a:pPr eaLnBrk="1" hangingPunct="1">
              <a:lnSpc>
                <a:spcPct val="75000"/>
              </a:lnSpc>
            </a:pPr>
            <a:r>
              <a:rPr lang="en-US" sz="2000" smtClean="0"/>
              <a:t>A router is necessary for devices on different networks and subnets to communicate. </a:t>
            </a:r>
          </a:p>
          <a:p>
            <a:pPr eaLnBrk="1" hangingPunct="1">
              <a:lnSpc>
                <a:spcPct val="75000"/>
              </a:lnSpc>
            </a:pPr>
            <a:r>
              <a:rPr lang="en-US" sz="2000" smtClean="0"/>
              <a:t>Each router interface must have an IPv4 host address that belongs to the network or subnet that the router interface is connected to.</a:t>
            </a:r>
          </a:p>
          <a:p>
            <a:pPr eaLnBrk="1" hangingPunct="1">
              <a:lnSpc>
                <a:spcPct val="75000"/>
              </a:lnSpc>
            </a:pPr>
            <a:r>
              <a:rPr lang="en-US" sz="2000" smtClean="0"/>
              <a:t>Devices on a network and subnet use the router interface attached to their LAN as their default gateway.</a:t>
            </a:r>
          </a:p>
          <a:p>
            <a:pPr eaLnBrk="1" hangingPunct="1">
              <a:lnSpc>
                <a:spcPct val="75000"/>
              </a:lnSpc>
              <a:buFont typeface="Wingdings" pitchFamily="2" charset="2"/>
              <a:buNone/>
            </a:pPr>
            <a:endParaRPr lang="en-US" sz="2000" smtClean="0"/>
          </a:p>
          <a:p>
            <a:pPr eaLnBrk="1" hangingPunct="1">
              <a:lnSpc>
                <a:spcPct val="75000"/>
              </a:lnSpc>
            </a:pPr>
            <a:endParaRPr lang="en-US" sz="2000" smtClean="0"/>
          </a:p>
          <a:p>
            <a:pPr eaLnBrk="1" hangingPunct="1">
              <a:lnSpc>
                <a:spcPct val="75000"/>
              </a:lnSpc>
            </a:pPr>
            <a:endParaRPr lang="en-US" sz="2000" smtClean="0"/>
          </a:p>
          <a:p>
            <a:pPr eaLnBrk="1" hangingPunct="1">
              <a:lnSpc>
                <a:spcPct val="75000"/>
              </a:lnSpc>
            </a:pPr>
            <a:endParaRPr lang="en-US" sz="2000" smtClean="0"/>
          </a:p>
          <a:p>
            <a:pPr eaLnBrk="1" hangingPunct="1">
              <a:lnSpc>
                <a:spcPct val="75000"/>
              </a:lnSpc>
            </a:pPr>
            <a:endParaRPr lang="en-US" sz="2000" smtClean="0"/>
          </a:p>
          <a:p>
            <a:pPr eaLnBrk="1" hangingPunct="1">
              <a:lnSpc>
                <a:spcPct val="75000"/>
              </a:lnSpc>
            </a:pPr>
            <a:endParaRPr lang="en-US" altLang="ja-JP" sz="2000" smtClean="0"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680888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77813" y="382588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Subnetting an IPv6 Network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>
                <a:cs typeface="Arial" pitchFamily="34" charset="0"/>
              </a:rPr>
              <a:t>Subnetting Using the Subnet ID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26627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2779713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  <a:buFont typeface="Wingdings" pitchFamily="2" charset="2"/>
              <a:buNone/>
            </a:pPr>
            <a:r>
              <a:rPr lang="en-US" smtClean="0"/>
              <a:t>An IPv6 Network Space is subnetted to support hierarchical, logical design of the network</a:t>
            </a:r>
          </a:p>
        </p:txBody>
      </p:sp>
      <p:pic>
        <p:nvPicPr>
          <p:cNvPr id="26628" name="Picture 2"/>
          <p:cNvPicPr>
            <a:picLocks noChangeAspect="1" noChangeArrowheads="1"/>
          </p:cNvPicPr>
          <p:nvPr/>
        </p:nvPicPr>
        <p:blipFill>
          <a:blip r:embed="rId3" cstate="print"/>
          <a:srcRect l="49194" t="27876" r="15555" b="34624"/>
          <a:stretch>
            <a:fillRect/>
          </a:stretch>
        </p:blipFill>
        <p:spPr bwMode="auto">
          <a:xfrm>
            <a:off x="479425" y="2336800"/>
            <a:ext cx="4586288" cy="2743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pic>
        <p:nvPicPr>
          <p:cNvPr id="26629" name="Picture 3"/>
          <p:cNvPicPr>
            <a:picLocks noChangeAspect="1" noChangeArrowheads="1"/>
          </p:cNvPicPr>
          <p:nvPr/>
        </p:nvPicPr>
        <p:blipFill>
          <a:blip r:embed="rId4" cstate="print"/>
          <a:srcRect l="31905" t="27182" r="33292" b="24802"/>
          <a:stretch>
            <a:fillRect/>
          </a:stretch>
        </p:blipFill>
        <p:spPr bwMode="auto">
          <a:xfrm>
            <a:off x="5210175" y="2336800"/>
            <a:ext cx="3592513" cy="27860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8652612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77813" y="382588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Subnetting an IPv6 Network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/>
              <a:t>IPV6 Subnet Allocation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pic>
        <p:nvPicPr>
          <p:cNvPr id="27651" name="Picture 2"/>
          <p:cNvPicPr>
            <a:picLocks noChangeAspect="1" noChangeArrowheads="1"/>
          </p:cNvPicPr>
          <p:nvPr/>
        </p:nvPicPr>
        <p:blipFill>
          <a:blip r:embed="rId3" cstate="print"/>
          <a:srcRect l="50423" t="27975" r="22359" b="32938"/>
          <a:stretch>
            <a:fillRect/>
          </a:stretch>
        </p:blipFill>
        <p:spPr bwMode="auto">
          <a:xfrm>
            <a:off x="250825" y="1712913"/>
            <a:ext cx="4333875" cy="349726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pic>
        <p:nvPicPr>
          <p:cNvPr id="27652" name="Picture 3"/>
          <p:cNvPicPr>
            <a:picLocks noChangeAspect="1" noChangeArrowheads="1"/>
          </p:cNvPicPr>
          <p:nvPr/>
        </p:nvPicPr>
        <p:blipFill>
          <a:blip r:embed="rId4" cstate="print"/>
          <a:srcRect l="47769" t="30704" r="25346" b="30804"/>
          <a:stretch>
            <a:fillRect/>
          </a:stretch>
        </p:blipFill>
        <p:spPr bwMode="auto">
          <a:xfrm>
            <a:off x="4659313" y="1652588"/>
            <a:ext cx="4237037" cy="34131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8245065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77813" y="382588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Subnetting an IPv6 Network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sz="2800" dirty="0" smtClean="0"/>
              <a:t>Subnetting into the Interface ID</a:t>
            </a:r>
            <a:endParaRPr lang="en-U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28675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2779713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  <a:buFont typeface="Wingdings" pitchFamily="2" charset="2"/>
              <a:buNone/>
            </a:pPr>
            <a:r>
              <a:rPr lang="en-US" smtClean="0"/>
              <a:t> IPv6 bits can be borrowed from the interface ID to create additional IPv6 subnets</a:t>
            </a:r>
          </a:p>
        </p:txBody>
      </p:sp>
      <p:pic>
        <p:nvPicPr>
          <p:cNvPr id="28676" name="Picture 2"/>
          <p:cNvPicPr>
            <a:picLocks noChangeAspect="1" noChangeArrowheads="1"/>
          </p:cNvPicPr>
          <p:nvPr/>
        </p:nvPicPr>
        <p:blipFill>
          <a:blip r:embed="rId3" cstate="print"/>
          <a:srcRect l="48860" t="25595" r="15221" b="24405"/>
          <a:stretch>
            <a:fillRect/>
          </a:stretch>
        </p:blipFill>
        <p:spPr bwMode="auto">
          <a:xfrm>
            <a:off x="1958975" y="2017713"/>
            <a:ext cx="5226050" cy="40894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2264009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274638" y="493713"/>
            <a:ext cx="8145462" cy="838200"/>
          </a:xfrm>
        </p:spPr>
        <p:txBody>
          <a:bodyPr/>
          <a:lstStyle/>
          <a:p>
            <a:pPr eaLnBrk="1" hangingPunct="1"/>
            <a:r>
              <a:rPr lang="uk-UA" altLang="uk-UA" dirty="0"/>
              <a:t>Висновки</a:t>
            </a:r>
            <a:endParaRPr lang="en-US" dirty="0" smtClean="0">
              <a:ea typeface="ＭＳ Ｐゴシック" pitchFamily="34" charset="-128"/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719138" y="1471613"/>
            <a:ext cx="8131175" cy="4437062"/>
          </a:xfrm>
        </p:spPr>
        <p:txBody>
          <a:bodyPr/>
          <a:lstStyle/>
          <a:p>
            <a:r>
              <a:rPr lang="uk-UA" altLang="uk-UA" dirty="0"/>
              <a:t>IP рішення можуть бути адаптовані до потреб проектування мережі за допомогою маски </a:t>
            </a:r>
            <a:r>
              <a:rPr lang="uk-UA" altLang="uk-UA" dirty="0" smtClean="0"/>
              <a:t>підмережі.</a:t>
            </a:r>
          </a:p>
          <a:p>
            <a:r>
              <a:rPr lang="uk-UA" altLang="uk-UA" dirty="0" smtClean="0"/>
              <a:t>Безкласове </a:t>
            </a:r>
            <a:r>
              <a:rPr lang="uk-UA" altLang="uk-UA" dirty="0"/>
              <a:t>розбиття на підмережі забезпечує більшу гнучкість за допомогою маски підмережі змінної довжини.</a:t>
            </a:r>
            <a:endParaRPr lang="uk-UA" dirty="0" smtClean="0"/>
          </a:p>
          <a:p>
            <a:pPr>
              <a:defRPr/>
            </a:pPr>
            <a:r>
              <a:rPr lang="en-US" dirty="0" err="1" smtClean="0"/>
              <a:t>Subnetting</a:t>
            </a:r>
            <a:r>
              <a:rPr lang="en-US" dirty="0" smtClean="0"/>
              <a:t> </a:t>
            </a:r>
            <a:r>
              <a:rPr lang="en-US" dirty="0" smtClean="0"/>
              <a:t>a subnet, or using Variable Length Subnet Mask (VLSM) was designed to avoid wasting addresses.</a:t>
            </a:r>
          </a:p>
          <a:p>
            <a:pPr>
              <a:defRPr/>
            </a:pPr>
            <a:r>
              <a:rPr lang="en-US" dirty="0" smtClean="0"/>
              <a:t>IPv6 address space is a huge address space so it is </a:t>
            </a:r>
            <a:r>
              <a:rPr lang="en-US" dirty="0" err="1" smtClean="0"/>
              <a:t>subnetted</a:t>
            </a:r>
            <a:r>
              <a:rPr lang="en-US" dirty="0" smtClean="0"/>
              <a:t> to support the hierarchical, logical design of the network not to conserve addresses.</a:t>
            </a:r>
          </a:p>
          <a:p>
            <a:pPr>
              <a:defRPr/>
            </a:pPr>
            <a:r>
              <a:rPr lang="en-US" dirty="0" smtClean="0"/>
              <a:t>Size, location, use, and access requirements are all considerations in the address planning process</a:t>
            </a:r>
            <a:r>
              <a:rPr lang="en-US" dirty="0" smtClean="0"/>
              <a:t>.</a:t>
            </a:r>
            <a:endParaRPr lang="en-US" dirty="0" smtClean="0"/>
          </a:p>
          <a:p>
            <a:pPr marL="0" indent="0" eaLnBrk="1" hangingPunct="1">
              <a:buFont typeface="Wingdings" pitchFamily="2" charset="2"/>
              <a:buNone/>
              <a:defRPr/>
            </a:pPr>
            <a:endParaRPr lang="en-US" dirty="0" smtClean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79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uk-UA" altLang="uk-UA" dirty="0"/>
              <a:t>Висновки</a:t>
            </a:r>
            <a:endParaRPr lang="en-US" altLang="uk-UA" dirty="0"/>
          </a:p>
        </p:txBody>
      </p:sp>
      <p:sp>
        <p:nvSpPr>
          <p:cNvPr id="1473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55638" y="1509713"/>
            <a:ext cx="7940675" cy="4741862"/>
          </a:xfrm>
        </p:spPr>
        <p:txBody>
          <a:bodyPr/>
          <a:lstStyle/>
          <a:p>
            <a:r>
              <a:rPr lang="uk-UA" altLang="uk-UA" sz="2000" dirty="0"/>
              <a:t>IP рішення можуть бути адаптовані до потреб проектування мережі за допомогою маски підмережі.</a:t>
            </a:r>
            <a:br>
              <a:rPr lang="uk-UA" altLang="uk-UA" sz="2000" dirty="0"/>
            </a:br>
            <a:endParaRPr lang="uk-UA" altLang="uk-UA" sz="2000" dirty="0"/>
          </a:p>
          <a:p>
            <a:r>
              <a:rPr lang="uk-UA" altLang="uk-UA" sz="2000" dirty="0"/>
              <a:t>Безкласове розбиття на підмережі забезпечує більшу гнучкість за допомогою маски підмережі змінної довжини.</a:t>
            </a:r>
            <a:br>
              <a:rPr lang="uk-UA" altLang="uk-UA" sz="2000" dirty="0"/>
            </a:br>
            <a:endParaRPr lang="uk-UA" altLang="uk-UA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1600" dirty="0" smtClean="0"/>
              <a:t>Subnetting an IPv4 Network</a:t>
            </a:r>
            <a:r>
              <a:rPr lang="en-US" dirty="0" smtClean="0">
                <a:cs typeface="Arial" pitchFamily="34" charset="0"/>
              </a:rPr>
              <a:t/>
            </a:r>
            <a:br>
              <a:rPr lang="en-US" dirty="0" smtClean="0">
                <a:cs typeface="Arial" pitchFamily="34" charset="0"/>
              </a:rPr>
            </a:b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IP Subnetting is FUNdamental</a:t>
            </a:r>
            <a:endParaRPr lang="en-US" dirty="0"/>
          </a:p>
        </p:txBody>
      </p:sp>
      <p:pic>
        <p:nvPicPr>
          <p:cNvPr id="921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 l="39555" t="32590" r="22749" b="16209"/>
          <a:stretch>
            <a:fillRect/>
          </a:stretch>
        </p:blipFill>
        <p:spPr>
          <a:xfrm>
            <a:off x="1176338" y="1509713"/>
            <a:ext cx="6240462" cy="4654550"/>
          </a:xfrm>
          <a:noFill/>
        </p:spPr>
      </p:pic>
    </p:spTree>
    <p:extLst>
      <p:ext uri="{BB962C8B-B14F-4D97-AF65-F5344CB8AC3E}">
        <p14:creationId xmlns:p14="http://schemas.microsoft.com/office/powerpoint/2010/main" val="1947253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196850" y="482600"/>
            <a:ext cx="8145463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b="0" dirty="0" smtClean="0"/>
              <a:t> </a:t>
            </a:r>
            <a:r>
              <a:rPr lang="en-US" sz="1800" dirty="0" smtClean="0"/>
              <a:t>Subnetting an IPv4 Network</a:t>
            </a:r>
            <a:r>
              <a:rPr lang="en-US" dirty="0" smtClean="0">
                <a:cs typeface="Arial" pitchFamily="34" charset="0"/>
              </a:rPr>
              <a:t/>
            </a:r>
            <a:br>
              <a:rPr lang="en-US" dirty="0" smtClean="0">
                <a:cs typeface="Arial" pitchFamily="34" charset="0"/>
              </a:rPr>
            </a:b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Basic Subnetting</a:t>
            </a:r>
            <a:endParaRPr lang="en-US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10243" name="Rectangle 6"/>
          <p:cNvSpPr>
            <a:spLocks noGrp="1" noChangeArrowheads="1"/>
          </p:cNvSpPr>
          <p:nvPr>
            <p:ph idx="1"/>
          </p:nvPr>
        </p:nvSpPr>
        <p:spPr>
          <a:xfrm>
            <a:off x="550863" y="1474788"/>
            <a:ext cx="8191500" cy="4948237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r>
              <a:rPr lang="en-US" altLang="ja-JP" sz="2000" smtClean="0">
                <a:ea typeface="ＭＳ Ｐゴシック" pitchFamily="34" charset="-128"/>
                <a:cs typeface="Arial" charset="0"/>
              </a:rPr>
              <a:t> Borrowing Bits to Create Subnets</a:t>
            </a:r>
          </a:p>
          <a:p>
            <a:pPr marL="0" indent="0" eaLnBrk="1" hangingPunct="1">
              <a:lnSpc>
                <a:spcPct val="75000"/>
              </a:lnSpc>
            </a:pPr>
            <a:r>
              <a:rPr lang="en-US" altLang="ja-JP" sz="2000" smtClean="0">
                <a:ea typeface="ＭＳ Ｐゴシック" pitchFamily="34" charset="-128"/>
                <a:cs typeface="Arial" charset="0"/>
              </a:rPr>
              <a:t> Borrowing 1 bit   2</a:t>
            </a:r>
            <a:r>
              <a:rPr lang="en-US" altLang="ja-JP" sz="2000" baseline="30000" smtClean="0">
                <a:ea typeface="ＭＳ Ｐゴシック" pitchFamily="34" charset="-128"/>
                <a:cs typeface="Arial" charset="0"/>
              </a:rPr>
              <a:t>1</a:t>
            </a:r>
            <a:r>
              <a:rPr lang="en-US" altLang="ja-JP" sz="2000" smtClean="0">
                <a:ea typeface="ＭＳ Ｐゴシック" pitchFamily="34" charset="-128"/>
                <a:cs typeface="Arial" charset="0"/>
              </a:rPr>
              <a:t> = 2 subnets</a:t>
            </a:r>
          </a:p>
        </p:txBody>
      </p:sp>
      <p:pic>
        <p:nvPicPr>
          <p:cNvPr id="10244" name="Picture 5"/>
          <p:cNvPicPr>
            <a:picLocks noChangeAspect="1" noChangeArrowheads="1"/>
          </p:cNvPicPr>
          <p:nvPr/>
        </p:nvPicPr>
        <p:blipFill>
          <a:blip r:embed="rId3" cstate="print"/>
          <a:srcRect l="32822" t="29762" r="28247" b="57976"/>
          <a:stretch>
            <a:fillRect/>
          </a:stretch>
        </p:blipFill>
        <p:spPr bwMode="auto">
          <a:xfrm>
            <a:off x="841375" y="3614738"/>
            <a:ext cx="6719888" cy="1247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4" cstate="print"/>
          <a:srcRect l="32239" t="29465" r="29723" b="51289"/>
          <a:stretch>
            <a:fillRect/>
          </a:stretch>
        </p:blipFill>
        <p:spPr bwMode="auto">
          <a:xfrm>
            <a:off x="434975" y="2176463"/>
            <a:ext cx="6067425" cy="15398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10246" name="Rectangle 5"/>
          <p:cNvSpPr>
            <a:spLocks noChangeArrowheads="1"/>
          </p:cNvSpPr>
          <p:nvPr/>
        </p:nvSpPr>
        <p:spPr bwMode="auto">
          <a:xfrm>
            <a:off x="4614863" y="5310188"/>
            <a:ext cx="3063875" cy="110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/>
              <a:t>Subnet 1</a:t>
            </a:r>
          </a:p>
          <a:p>
            <a:pPr>
              <a:lnSpc>
                <a:spcPct val="150000"/>
              </a:lnSpc>
            </a:pPr>
            <a:r>
              <a:rPr lang="en-US" sz="1400"/>
              <a:t>Network 192.168.1.</a:t>
            </a:r>
            <a:r>
              <a:rPr lang="en-US" sz="1400" b="1">
                <a:solidFill>
                  <a:srgbClr val="339933"/>
                </a:solidFill>
              </a:rPr>
              <a:t>128-255</a:t>
            </a:r>
            <a:r>
              <a:rPr lang="en-US" sz="1400"/>
              <a:t>/</a:t>
            </a:r>
            <a:r>
              <a:rPr lang="en-US" sz="1400" b="1"/>
              <a:t>25</a:t>
            </a:r>
          </a:p>
          <a:p>
            <a:pPr>
              <a:lnSpc>
                <a:spcPct val="150000"/>
              </a:lnSpc>
            </a:pPr>
            <a:r>
              <a:rPr lang="en-US" sz="1400"/>
              <a:t>Mask: 255.255.255.</a:t>
            </a:r>
            <a:r>
              <a:rPr lang="en-US" sz="1400" b="1">
                <a:solidFill>
                  <a:srgbClr val="FF0000"/>
                </a:solidFill>
              </a:rPr>
              <a:t>128</a:t>
            </a:r>
          </a:p>
        </p:txBody>
      </p:sp>
      <p:sp>
        <p:nvSpPr>
          <p:cNvPr id="10247" name="Rectangle 6"/>
          <p:cNvSpPr>
            <a:spLocks noChangeArrowheads="1"/>
          </p:cNvSpPr>
          <p:nvPr/>
        </p:nvSpPr>
        <p:spPr bwMode="auto">
          <a:xfrm>
            <a:off x="957263" y="5297488"/>
            <a:ext cx="2728912" cy="110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/>
              <a:t>Subnet 0</a:t>
            </a:r>
          </a:p>
          <a:p>
            <a:pPr>
              <a:lnSpc>
                <a:spcPct val="150000"/>
              </a:lnSpc>
            </a:pPr>
            <a:r>
              <a:rPr lang="en-US" sz="1400"/>
              <a:t>Network 192.168.1.</a:t>
            </a:r>
            <a:r>
              <a:rPr lang="en-US" sz="1400" b="1">
                <a:solidFill>
                  <a:srgbClr val="339933"/>
                </a:solidFill>
              </a:rPr>
              <a:t>0-127</a:t>
            </a:r>
            <a:r>
              <a:rPr lang="en-US" sz="1400"/>
              <a:t>/</a:t>
            </a:r>
            <a:r>
              <a:rPr lang="en-US" sz="1400" b="1">
                <a:cs typeface="Courier New" pitchFamily="49" charset="0"/>
              </a:rPr>
              <a:t>2</a:t>
            </a:r>
            <a:r>
              <a:rPr lang="en-US" sz="1400" b="1"/>
              <a:t>5</a:t>
            </a:r>
          </a:p>
          <a:p>
            <a:pPr>
              <a:lnSpc>
                <a:spcPct val="150000"/>
              </a:lnSpc>
            </a:pPr>
            <a:r>
              <a:rPr lang="en-US" sz="1400"/>
              <a:t>Mask: 255.255.255.</a:t>
            </a:r>
            <a:r>
              <a:rPr lang="en-US" sz="1400" b="1">
                <a:solidFill>
                  <a:srgbClr val="FF0000"/>
                </a:solidFill>
              </a:rPr>
              <a:t>128</a:t>
            </a:r>
          </a:p>
        </p:txBody>
      </p:sp>
      <p:cxnSp>
        <p:nvCxnSpPr>
          <p:cNvPr id="10248" name="Straight Arrow Connector 12"/>
          <p:cNvCxnSpPr>
            <a:cxnSpLocks noChangeShapeType="1"/>
          </p:cNvCxnSpPr>
          <p:nvPr/>
        </p:nvCxnSpPr>
        <p:spPr bwMode="auto">
          <a:xfrm flipV="1">
            <a:off x="2641600" y="4122738"/>
            <a:ext cx="1436688" cy="68103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10249" name="TextBox 13"/>
          <p:cNvSpPr txBox="1">
            <a:spLocks noChangeArrowheads="1"/>
          </p:cNvSpPr>
          <p:nvPr/>
        </p:nvSpPr>
        <p:spPr bwMode="auto">
          <a:xfrm>
            <a:off x="1349375" y="4789488"/>
            <a:ext cx="6865938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/>
              <a:t>Borrowing 1 Bit from the host portion creates 2 subnets with the same subnet mask </a:t>
            </a:r>
          </a:p>
        </p:txBody>
      </p:sp>
    </p:spTree>
    <p:extLst>
      <p:ext uri="{BB962C8B-B14F-4D97-AF65-F5344CB8AC3E}">
        <p14:creationId xmlns:p14="http://schemas.microsoft.com/office/powerpoint/2010/main" val="392417234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225425" y="414338"/>
            <a:ext cx="8145463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Subnetting an IPv4 Network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Subnets in Use</a:t>
            </a:r>
            <a:endParaRPr lang="en-US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pic>
        <p:nvPicPr>
          <p:cNvPr id="11267" name="Picture 4"/>
          <p:cNvPicPr>
            <a:picLocks noChangeAspect="1" noChangeArrowheads="1"/>
          </p:cNvPicPr>
          <p:nvPr/>
        </p:nvPicPr>
        <p:blipFill>
          <a:blip r:embed="rId3" cstate="print"/>
          <a:srcRect l="37482" t="31548" r="41658" b="47620"/>
          <a:stretch>
            <a:fillRect/>
          </a:stretch>
        </p:blipFill>
        <p:spPr bwMode="auto">
          <a:xfrm>
            <a:off x="841375" y="2808288"/>
            <a:ext cx="4616450" cy="25908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pic>
        <p:nvPicPr>
          <p:cNvPr id="11268" name="Picture 5"/>
          <p:cNvPicPr>
            <a:picLocks noChangeAspect="1" noChangeArrowheads="1"/>
          </p:cNvPicPr>
          <p:nvPr/>
        </p:nvPicPr>
        <p:blipFill>
          <a:blip r:embed="rId4" cstate="print"/>
          <a:srcRect l="27020" t="27332" r="40073" b="32788"/>
          <a:stretch>
            <a:fillRect/>
          </a:stretch>
        </p:blipFill>
        <p:spPr bwMode="auto">
          <a:xfrm>
            <a:off x="4498975" y="1422400"/>
            <a:ext cx="3259138" cy="22209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pic>
        <p:nvPicPr>
          <p:cNvPr id="11269" name="Picture 6"/>
          <p:cNvPicPr>
            <a:picLocks noChangeAspect="1" noChangeArrowheads="1"/>
          </p:cNvPicPr>
          <p:nvPr/>
        </p:nvPicPr>
        <p:blipFill>
          <a:blip r:embed="rId5" cstate="print"/>
          <a:srcRect l="25793" t="27133" r="41522" b="33978"/>
          <a:stretch>
            <a:fillRect/>
          </a:stretch>
        </p:blipFill>
        <p:spPr bwMode="auto">
          <a:xfrm>
            <a:off x="4383088" y="4194175"/>
            <a:ext cx="3381375" cy="226218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11270" name="TextBox 6"/>
          <p:cNvSpPr txBox="1">
            <a:spLocks noChangeArrowheads="1"/>
          </p:cNvSpPr>
          <p:nvPr/>
        </p:nvSpPr>
        <p:spPr bwMode="auto">
          <a:xfrm>
            <a:off x="1219200" y="2192338"/>
            <a:ext cx="2786063" cy="738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400"/>
              <a:t>Subnet 0</a:t>
            </a:r>
          </a:p>
          <a:p>
            <a:pPr algn="l">
              <a:lnSpc>
                <a:spcPct val="150000"/>
              </a:lnSpc>
            </a:pPr>
            <a:r>
              <a:rPr lang="en-US" sz="1400"/>
              <a:t>Network 192.168.1.</a:t>
            </a:r>
            <a:r>
              <a:rPr lang="en-US" sz="1400" b="1">
                <a:solidFill>
                  <a:srgbClr val="339933"/>
                </a:solidFill>
              </a:rPr>
              <a:t>0-127</a:t>
            </a:r>
            <a:r>
              <a:rPr lang="en-US" sz="1400"/>
              <a:t>/</a:t>
            </a:r>
            <a:r>
              <a:rPr lang="en-US" sz="1400" b="1">
                <a:cs typeface="Courier New" pitchFamily="49" charset="0"/>
              </a:rPr>
              <a:t>2</a:t>
            </a:r>
            <a:r>
              <a:rPr lang="en-US" sz="1400" b="1"/>
              <a:t>5</a:t>
            </a:r>
          </a:p>
        </p:txBody>
      </p:sp>
      <p:sp>
        <p:nvSpPr>
          <p:cNvPr id="11271" name="TextBox 7"/>
          <p:cNvSpPr txBox="1">
            <a:spLocks noChangeArrowheads="1"/>
          </p:cNvSpPr>
          <p:nvPr/>
        </p:nvSpPr>
        <p:spPr bwMode="auto">
          <a:xfrm>
            <a:off x="1292225" y="5065713"/>
            <a:ext cx="2684463" cy="698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400"/>
              <a:t>Subnet 1</a:t>
            </a:r>
          </a:p>
          <a:p>
            <a:pPr algn="l">
              <a:lnSpc>
                <a:spcPct val="150000"/>
              </a:lnSpc>
            </a:pPr>
            <a:r>
              <a:rPr lang="en-US" sz="1400"/>
              <a:t>Network 192.168.1.</a:t>
            </a:r>
            <a:r>
              <a:rPr lang="en-US" sz="1400" b="1">
                <a:solidFill>
                  <a:srgbClr val="339933"/>
                </a:solidFill>
              </a:rPr>
              <a:t>128-255</a:t>
            </a:r>
            <a:r>
              <a:rPr lang="en-US" sz="1400"/>
              <a:t>/</a:t>
            </a:r>
            <a:r>
              <a:rPr lang="en-US" sz="1400" b="1"/>
              <a:t>25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589765186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9238" y="396875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Subnetting an IPv4 Network 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Subnetting Formulas</a:t>
            </a:r>
            <a:endParaRPr lang="en-US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12291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r>
              <a:rPr lang="en-US" altLang="ja-JP" smtClean="0">
                <a:ea typeface="ＭＳ Ｐゴシック" pitchFamily="34" charset="-128"/>
                <a:cs typeface="Arial" charset="0"/>
              </a:rPr>
              <a:t>Calculate Number of Subnets</a:t>
            </a: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r>
              <a:rPr lang="en-US" altLang="ja-JP" smtClean="0">
                <a:ea typeface="ＭＳ Ｐゴシック" pitchFamily="34" charset="-128"/>
                <a:cs typeface="Arial" charset="0"/>
              </a:rPr>
              <a:t>Calculate Number of Hosts</a:t>
            </a: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3" cstate="print"/>
          <a:srcRect l="55441" t="36531" r="18567" b="41467"/>
          <a:stretch>
            <a:fillRect/>
          </a:stretch>
        </p:blipFill>
        <p:spPr bwMode="auto">
          <a:xfrm>
            <a:off x="2136775" y="1814513"/>
            <a:ext cx="4032250" cy="19177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4" cstate="print"/>
          <a:srcRect l="33044" t="34673" r="34160" b="37154"/>
          <a:stretch>
            <a:fillRect/>
          </a:stretch>
        </p:blipFill>
        <p:spPr bwMode="auto">
          <a:xfrm>
            <a:off x="2249488" y="4456113"/>
            <a:ext cx="4448175" cy="21478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3622138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9238" y="396875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Subnetting an IPv4 Network 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Creating 4 Subnets</a:t>
            </a:r>
            <a:endParaRPr lang="en-US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13315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r>
              <a:rPr lang="en-US" altLang="ja-JP" smtClean="0">
                <a:ea typeface="ＭＳ Ｐゴシック" pitchFamily="34" charset="-128"/>
                <a:cs typeface="Arial" charset="0"/>
              </a:rPr>
              <a:t>Borrowing 2 bits to create 4 subnets.  </a:t>
            </a:r>
            <a:r>
              <a:rPr lang="en-US" altLang="ja-JP" b="1" smtClean="0">
                <a:ea typeface="ＭＳ Ｐゴシック" pitchFamily="34" charset="-128"/>
                <a:cs typeface="Arial" charset="0"/>
              </a:rPr>
              <a:t>2</a:t>
            </a:r>
            <a:r>
              <a:rPr lang="en-US" altLang="ja-JP" b="1" baseline="30000" smtClean="0">
                <a:ea typeface="ＭＳ Ｐゴシック" pitchFamily="34" charset="-128"/>
                <a:cs typeface="Arial" charset="0"/>
              </a:rPr>
              <a:t>2 </a:t>
            </a:r>
            <a:r>
              <a:rPr lang="en-US" altLang="ja-JP" b="1" smtClean="0">
                <a:ea typeface="ＭＳ Ｐゴシック" pitchFamily="34" charset="-128"/>
                <a:cs typeface="Arial" charset="0"/>
              </a:rPr>
              <a:t>= 4 subnets</a:t>
            </a:r>
          </a:p>
        </p:txBody>
      </p:sp>
      <p:pic>
        <p:nvPicPr>
          <p:cNvPr id="13316" name="Picture 3"/>
          <p:cNvPicPr>
            <a:picLocks noChangeAspect="1" noChangeArrowheads="1"/>
          </p:cNvPicPr>
          <p:nvPr/>
        </p:nvPicPr>
        <p:blipFill>
          <a:blip r:embed="rId3" cstate="print"/>
          <a:srcRect l="31927" t="25546" r="28358" b="24454"/>
          <a:stretch>
            <a:fillRect/>
          </a:stretch>
        </p:blipFill>
        <p:spPr bwMode="auto">
          <a:xfrm>
            <a:off x="1712913" y="2176463"/>
            <a:ext cx="5761037" cy="40782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45087714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9238" y="396875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Subnetting an IPv4 Network 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Creating 8 Subnets</a:t>
            </a:r>
            <a:endParaRPr lang="en-US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14339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r>
              <a:rPr lang="en-US" altLang="ja-JP" smtClean="0">
                <a:ea typeface="ＭＳ Ｐゴシック" pitchFamily="34" charset="-128"/>
                <a:cs typeface="Arial" charset="0"/>
              </a:rPr>
              <a:t>Borrowing 3 bits to Create 8 Subnets.  </a:t>
            </a:r>
            <a:r>
              <a:rPr lang="en-US" altLang="ja-JP" b="1" smtClean="0">
                <a:ea typeface="ＭＳ Ｐゴシック" pitchFamily="34" charset="-128"/>
                <a:cs typeface="Arial" charset="0"/>
              </a:rPr>
              <a:t>2</a:t>
            </a:r>
            <a:r>
              <a:rPr lang="en-US" altLang="ja-JP" b="1" baseline="30000" smtClean="0">
                <a:ea typeface="ＭＳ Ｐゴシック" pitchFamily="34" charset="-128"/>
                <a:cs typeface="Arial" charset="0"/>
              </a:rPr>
              <a:t>3 </a:t>
            </a:r>
            <a:r>
              <a:rPr lang="en-US" altLang="ja-JP" b="1" smtClean="0">
                <a:ea typeface="ＭＳ Ｐゴシック" pitchFamily="34" charset="-128"/>
                <a:cs typeface="Arial" charset="0"/>
              </a:rPr>
              <a:t>= 8 subnets</a:t>
            </a:r>
          </a:p>
        </p:txBody>
      </p:sp>
      <p:pic>
        <p:nvPicPr>
          <p:cNvPr id="14340" name="Picture 2"/>
          <p:cNvPicPr>
            <a:picLocks noChangeAspect="1" noChangeArrowheads="1"/>
          </p:cNvPicPr>
          <p:nvPr/>
        </p:nvPicPr>
        <p:blipFill>
          <a:blip r:embed="rId3" cstate="print"/>
          <a:srcRect l="32350" t="26785" r="29723" b="25992"/>
          <a:stretch>
            <a:fillRect/>
          </a:stretch>
        </p:blipFill>
        <p:spPr bwMode="auto">
          <a:xfrm>
            <a:off x="1597025" y="2103438"/>
            <a:ext cx="5500688" cy="38496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97336701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249238" y="396875"/>
            <a:ext cx="8145462" cy="838200"/>
          </a:xfrm>
        </p:spPr>
        <p:txBody>
          <a:bodyPr/>
          <a:lstStyle/>
          <a:p>
            <a:pPr eaLnBrk="1" hangingPunct="1">
              <a:defRPr/>
            </a:pPr>
            <a:r>
              <a:rPr lang="en-US" sz="1800" dirty="0" smtClean="0"/>
              <a:t>Subnetting an IPv4 Network </a:t>
            </a:r>
            <a:r>
              <a:rPr lang="en-US" sz="1800" dirty="0" smtClean="0">
                <a:cs typeface="Arial" pitchFamily="34" charset="0"/>
              </a:rPr>
              <a:t/>
            </a:r>
            <a:br>
              <a:rPr lang="en-US" sz="1800" dirty="0" smtClean="0">
                <a:cs typeface="Arial" pitchFamily="34" charset="0"/>
              </a:rPr>
            </a:b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cs typeface="Arial" pitchFamily="34" charset="0"/>
              </a:rPr>
              <a:t>Creating 8 Subnets(continued)</a:t>
            </a:r>
            <a:endParaRPr lang="en-US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15363" name="Rectangle 6"/>
          <p:cNvSpPr>
            <a:spLocks noGrp="1" noChangeArrowheads="1"/>
          </p:cNvSpPr>
          <p:nvPr>
            <p:ph idx="1"/>
          </p:nvPr>
        </p:nvSpPr>
        <p:spPr>
          <a:xfrm>
            <a:off x="571500" y="1371600"/>
            <a:ext cx="8216900" cy="5153025"/>
          </a:xfrm>
        </p:spPr>
        <p:txBody>
          <a:bodyPr/>
          <a:lstStyle/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  <a:p>
            <a:pPr marL="0" indent="0" eaLnBrk="1" hangingPunct="1">
              <a:lnSpc>
                <a:spcPct val="75000"/>
              </a:lnSpc>
            </a:pPr>
            <a:endParaRPr lang="en-US" altLang="ja-JP" smtClean="0">
              <a:ea typeface="ＭＳ Ｐゴシック" pitchFamily="34" charset="-128"/>
              <a:cs typeface="Arial" charset="0"/>
            </a:endParaRPr>
          </a:p>
        </p:txBody>
      </p:sp>
      <p:pic>
        <p:nvPicPr>
          <p:cNvPr id="15364" name="Picture 3"/>
          <p:cNvPicPr>
            <a:picLocks noChangeAspect="1" noChangeArrowheads="1"/>
          </p:cNvPicPr>
          <p:nvPr/>
        </p:nvPicPr>
        <p:blipFill>
          <a:blip r:embed="rId3" cstate="print"/>
          <a:srcRect l="32486" t="27927" r="30814" b="25645"/>
          <a:stretch>
            <a:fillRect/>
          </a:stretch>
        </p:blipFill>
        <p:spPr bwMode="auto">
          <a:xfrm>
            <a:off x="566738" y="1893888"/>
            <a:ext cx="4600575" cy="32734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pic>
        <p:nvPicPr>
          <p:cNvPr id="15365" name="Picture 2"/>
          <p:cNvPicPr>
            <a:picLocks noChangeAspect="1" noChangeArrowheads="1"/>
          </p:cNvPicPr>
          <p:nvPr/>
        </p:nvPicPr>
        <p:blipFill>
          <a:blip r:embed="rId4" cstate="print"/>
          <a:srcRect l="39265" t="28374" r="33403" b="26587"/>
          <a:stretch>
            <a:fillRect/>
          </a:stretch>
        </p:blipFill>
        <p:spPr bwMode="auto">
          <a:xfrm>
            <a:off x="5588000" y="1698625"/>
            <a:ext cx="3556000" cy="32940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5630797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06_Title/Bullet_Cisco White Temp">
  <a:themeElements>
    <a:clrScheme name="2006_Title/Bullet_Cisco White Temp 1">
      <a:dk1>
        <a:srgbClr val="000000"/>
      </a:dk1>
      <a:lt1>
        <a:srgbClr val="FFFFFF"/>
      </a:lt1>
      <a:dk2>
        <a:srgbClr val="0183B7"/>
      </a:dk2>
      <a:lt2>
        <a:srgbClr val="8E8E95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2006_Title/Bullet_Cisco White Temp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2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796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uk-UA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2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796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uk-UA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2006_Title/Bullet_Cisco White Temp 1">
        <a:dk1>
          <a:srgbClr val="000000"/>
        </a:dk1>
        <a:lt1>
          <a:srgbClr val="FFFFFF"/>
        </a:lt1>
        <a:dk2>
          <a:srgbClr val="0183B7"/>
        </a:dk2>
        <a:lt2>
          <a:srgbClr val="8E8E95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006_Segue/Q&amp;A_Cisco White Temp">
  <a:themeElements>
    <a:clrScheme name="2006_Segue/Q&amp;A_Cisco White Temp 1">
      <a:dk1>
        <a:srgbClr val="000000"/>
      </a:dk1>
      <a:lt1>
        <a:srgbClr val="FFFFFF"/>
      </a:lt1>
      <a:dk2>
        <a:srgbClr val="0183B7"/>
      </a:dk2>
      <a:lt2>
        <a:srgbClr val="8E8E95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2006_Segue/Q&amp;A_Cisco White Temp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2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796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uk-UA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2"/>
          </a:solidFill>
          <a:prstDash val="solid"/>
          <a:round/>
          <a:headEnd type="non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1796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uk-UA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2006_Segue/Q&amp;A_Cisco White Temp 1">
        <a:dk1>
          <a:srgbClr val="000000"/>
        </a:dk1>
        <a:lt1>
          <a:srgbClr val="FFFFFF"/>
        </a:lt1>
        <a:dk2>
          <a:srgbClr val="0183B7"/>
        </a:dk2>
        <a:lt2>
          <a:srgbClr val="8E8E95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Ciscopresentationwhite.10.3.06</Template>
  <TotalTime>11327</TotalTime>
  <Pages>28</Pages>
  <Words>785</Words>
  <Application>Microsoft Office PowerPoint</Application>
  <PresentationFormat>Экран (4:3)</PresentationFormat>
  <Paragraphs>186</Paragraphs>
  <Slides>24</Slides>
  <Notes>24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24</vt:i4>
      </vt:variant>
    </vt:vector>
  </HeadingPairs>
  <TitlesOfParts>
    <vt:vector size="26" baseType="lpstr">
      <vt:lpstr>2006_Title/Bullet_Cisco White Temp</vt:lpstr>
      <vt:lpstr>2006_Segue/Q&amp;A_Cisco White Temp</vt:lpstr>
      <vt:lpstr>Організації підмереж IP-мережі Планування адресного простору</vt:lpstr>
      <vt:lpstr>Network Segmentation  Reasons for Subnetting</vt:lpstr>
      <vt:lpstr>Subnetting an IPv4 Network IP Subnetting is FUNdamental</vt:lpstr>
      <vt:lpstr> Subnetting an IPv4 Network Basic Subnetting</vt:lpstr>
      <vt:lpstr>Subnetting an IPv4 Network Subnets in Use</vt:lpstr>
      <vt:lpstr>Subnetting an IPv4 Network  Subnetting Formulas</vt:lpstr>
      <vt:lpstr>Subnetting an IPv4 Network  Creating 4 Subnets</vt:lpstr>
      <vt:lpstr>Subnetting an IPv4 Network  Creating 8 Subnets</vt:lpstr>
      <vt:lpstr>Subnetting an IPv4 Network  Creating 8 Subnets(continued)</vt:lpstr>
      <vt:lpstr>Determining the Subnet  Mask Subnetting Based on Host Requirements</vt:lpstr>
      <vt:lpstr>Determining the Subnet  Mask Subnetting Network-Based Requirements</vt:lpstr>
      <vt:lpstr>Determining the Subnet  Mask Subnetting To Meet Network Requirements</vt:lpstr>
      <vt:lpstr>Determining the Subnet  Mask Subnetting To Meet Network Requirements (cont)</vt:lpstr>
      <vt:lpstr>Benefits of Variable Length Subnet Masking Traditional Subnetting Wastes Addresses</vt:lpstr>
      <vt:lpstr>Benefits of Variable Length Subnet Masking Variable Length Subnet Masks (VLSM)</vt:lpstr>
      <vt:lpstr>Benefits of Variable Length Subnet Masking Basic VLSM</vt:lpstr>
      <vt:lpstr>Benefits of Variable Length Subnet Masking VLSM in Practice</vt:lpstr>
      <vt:lpstr>Benefits of Variable Length Subnet Masking VLSM Chart</vt:lpstr>
      <vt:lpstr>Structured Design Planning to Address the Network</vt:lpstr>
      <vt:lpstr>Subnetting an IPv6 Network Subnetting Using the Subnet ID</vt:lpstr>
      <vt:lpstr>Subnetting an IPv6 Network IPV6 Subnet Allocation</vt:lpstr>
      <vt:lpstr>Subnetting an IPv6 Network Subnetting into the Interface ID</vt:lpstr>
      <vt:lpstr>Висновки</vt:lpstr>
      <vt:lpstr>Висновки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Internet and Its Uses</dc:title>
  <dc:creator>CLI</dc:creator>
  <cp:lastModifiedBy>M</cp:lastModifiedBy>
  <cp:revision>337</cp:revision>
  <cp:lastPrinted>1999-01-27T00:54:54Z</cp:lastPrinted>
  <dcterms:created xsi:type="dcterms:W3CDTF">2002-08-27T12:04:17Z</dcterms:created>
  <dcterms:modified xsi:type="dcterms:W3CDTF">2017-10-19T20:11:36Z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Jenita Bangloy">
    <vt:lpwstr>12.21.01 - Copyright date changed to 2002</vt:lpwstr>
  </property>
  <property fmtid="{D5CDD505-2E9C-101B-9397-08002B2CF9AE}" pid="3" name="Jenita ">
    <vt:lpwstr>12.21.01 - Line tool now defaults to 3 points size and black color. Previous version created white line which is not visible</vt:lpwstr>
  </property>
  <property fmtid="{D5CDD505-2E9C-101B-9397-08002B2CF9AE}" pid="4" name="JBangloy">
    <vt:lpwstr>12.21.01 - All remaining Helvetica changed to Arial</vt:lpwstr>
  </property>
</Properties>
</file>

<file path=docProps/thumbnail.jpeg>
</file>